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3" r:id="rId2"/>
    <p:sldId id="295" r:id="rId3"/>
    <p:sldId id="296" r:id="rId4"/>
    <p:sldId id="317" r:id="rId5"/>
    <p:sldId id="320" r:id="rId6"/>
    <p:sldId id="321" r:id="rId7"/>
    <p:sldId id="327" r:id="rId8"/>
    <p:sldId id="322" r:id="rId9"/>
    <p:sldId id="326" r:id="rId10"/>
    <p:sldId id="323" r:id="rId11"/>
    <p:sldId id="324" r:id="rId12"/>
    <p:sldId id="325" r:id="rId13"/>
    <p:sldId id="328" r:id="rId14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22/03/2018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22/03/2018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DE SENTENÇA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 teóricos e práticos</a:t>
            </a:r>
            <a:endParaRPr lang="pt-BR" sz="18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39792" y="2924944"/>
            <a:ext cx="885698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4000" b="1" dirty="0" smtClean="0">
                <a:solidFill>
                  <a:schemeClr val="accent2"/>
                </a:solidFill>
              </a:rPr>
              <a:t>CIESA</a:t>
            </a:r>
            <a:endParaRPr lang="en-US" altLang="pt-BR" sz="3200" b="1" dirty="0">
              <a:solidFill>
                <a:schemeClr val="accent2"/>
              </a:solidFill>
            </a:endParaRPr>
          </a:p>
          <a:p>
            <a:pPr algn="ctr" eaLnBrk="1" hangingPunct="1"/>
            <a:endParaRPr lang="en-US" altLang="pt-BR" sz="2000" b="1" dirty="0" smtClean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altLang="pt-BR" sz="2000" b="1" dirty="0" smtClean="0">
                <a:solidFill>
                  <a:srgbClr val="FF0000"/>
                </a:solidFill>
              </a:rPr>
              <a:t>Manaus, AM, 23 </a:t>
            </a:r>
            <a:r>
              <a:rPr lang="pt-BR" altLang="pt-BR" sz="2000" b="1" dirty="0">
                <a:solidFill>
                  <a:srgbClr val="FF0000"/>
                </a:solidFill>
              </a:rPr>
              <a:t>de </a:t>
            </a:r>
            <a:r>
              <a:rPr lang="pt-BR" altLang="pt-BR" sz="2000" b="1" dirty="0" smtClean="0">
                <a:solidFill>
                  <a:srgbClr val="FF0000"/>
                </a:solidFill>
              </a:rPr>
              <a:t>março </a:t>
            </a:r>
            <a:r>
              <a:rPr lang="pt-BR" altLang="pt-BR" sz="2000" b="1" dirty="0">
                <a:solidFill>
                  <a:srgbClr val="FF0000"/>
                </a:solidFill>
              </a:rPr>
              <a:t>de </a:t>
            </a:r>
            <a:r>
              <a:rPr lang="pt-BR" altLang="pt-BR" sz="2000" b="1" dirty="0" smtClean="0">
                <a:solidFill>
                  <a:srgbClr val="FF0000"/>
                </a:solidFill>
              </a:rPr>
              <a:t>2018</a:t>
            </a:r>
            <a:endParaRPr lang="pt-BR" altLang="pt-BR" b="1" dirty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lvl="1"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38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Impugnação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15 dias após os 15 dias para pagamento voluntário “independentemente de nova intimação” (525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Prazo </a:t>
            </a:r>
            <a:r>
              <a:rPr lang="pt-BR" sz="2600" dirty="0">
                <a:solidFill>
                  <a:srgbClr val="FF0000"/>
                </a:solidFill>
              </a:rPr>
              <a:t>processual</a:t>
            </a:r>
            <a:r>
              <a:rPr lang="pt-BR" sz="2600" dirty="0"/>
              <a:t> ou </a:t>
            </a:r>
            <a:r>
              <a:rPr lang="pt-BR" sz="2600" dirty="0">
                <a:solidFill>
                  <a:srgbClr val="FF0000"/>
                </a:solidFill>
              </a:rPr>
              <a:t>material</a:t>
            </a:r>
            <a:r>
              <a:rPr lang="pt-BR" sz="2600" dirty="0"/>
              <a:t> </a:t>
            </a:r>
            <a:r>
              <a:rPr lang="pt-BR" sz="2600" b="1" dirty="0">
                <a:solidFill>
                  <a:srgbClr val="FF0000"/>
                </a:solidFill>
              </a:rPr>
              <a:t>?</a:t>
            </a:r>
            <a:r>
              <a:rPr lang="pt-BR" sz="2600" dirty="0"/>
              <a:t> (art. 219 par.ún.)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Aplicação do art. 229 (525 § 3º</a:t>
            </a:r>
            <a:r>
              <a:rPr lang="pt-BR" sz="2600" dirty="0" smtClean="0"/>
              <a:t>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Obrigações de fazer, não fazer e entregar coisa</a:t>
            </a:r>
            <a:endParaRPr lang="pt-BR" sz="2600" dirty="0"/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Não depende de prévia garantia de juízo (525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Excesso de execução (525 §§ 4º e 5º)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Efeito suspensivo (525 §§ 6º a 10)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Matérias (525 § 1º)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i="1" dirty="0"/>
              <a:t>Inexigibilidade</a:t>
            </a:r>
            <a:r>
              <a:rPr lang="pt-BR" dirty="0"/>
              <a:t> e STF em controle concentrado </a:t>
            </a:r>
            <a:r>
              <a:rPr lang="pt-BR" i="1" dirty="0"/>
              <a:t>ou</a:t>
            </a:r>
            <a:r>
              <a:rPr lang="pt-BR" dirty="0"/>
              <a:t> difuso da constitucionalidade (523 §§ 12 a 15)</a:t>
            </a:r>
          </a:p>
          <a:p>
            <a:pPr marL="1200150" lvl="3" indent="-342900">
              <a:spcBef>
                <a:spcPts val="250"/>
              </a:spcBef>
              <a:spcAft>
                <a:spcPts val="2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Direito intertemporal (art. 1057)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0566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Outras defesas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O art. 518 e a discussão sobre a validade da etapa executiva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Fatos supervenientes e 525 § 11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 smtClean="0"/>
              <a:t>Subsistem </a:t>
            </a:r>
            <a:r>
              <a:rPr lang="pt-BR" dirty="0"/>
              <a:t>as exceções/objeções de pré/pós executividade </a:t>
            </a:r>
            <a:r>
              <a:rPr lang="pt-BR" b="1" dirty="0" smtClean="0">
                <a:solidFill>
                  <a:srgbClr val="FF0000"/>
                </a:solidFill>
              </a:rPr>
              <a:t>(?)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Os antigos “embargos de segunda fase” (903)</a:t>
            </a:r>
          </a:p>
          <a:p>
            <a:pPr marL="0" lvl="1" indent="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7401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1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=""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300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=""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514" y="1209222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=""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22" y="1777858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=""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3006309"/>
            <a:ext cx="267659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BA580D35-9103-487E-AFC6-B00F202A5DFB}"/>
              </a:ext>
            </a:extLst>
          </p:cNvPr>
          <p:cNvSpPr/>
          <p:nvPr/>
        </p:nvSpPr>
        <p:spPr>
          <a:xfrm>
            <a:off x="47881" y="5533225"/>
            <a:ext cx="55693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://images.livrariasaraiva.com.br/imagemnet/imagem.aspx/?pro_id=9416826&amp;qld=90&amp;l=430&amp;a=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" y="1036784"/>
            <a:ext cx="345383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A28F1D1-3037-4CE6-BB67-A0F2CCF9F3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36784"/>
            <a:ext cx="3168352" cy="448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V:</a:t>
            </a:r>
            <a:r>
              <a:rPr lang="en-US" sz="2400" dirty="0"/>
              <a:t> 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4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b="1" dirty="0"/>
              <a:t>Livro I:</a:t>
            </a:r>
            <a:r>
              <a:rPr lang="en-US" sz="2600" dirty="0"/>
              <a:t> processo de conhecimento e do cumprimento de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procedimento comum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C00000"/>
                </a:solidFill>
              </a:rPr>
              <a:t>Liquidação (Capítulo XIV)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Título II: cumprimento da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III: procedimentos especiais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C00000"/>
                </a:solidFill>
              </a:rPr>
              <a:t>Livro II:</a:t>
            </a:r>
            <a:r>
              <a:rPr lang="en-US" sz="2600" dirty="0">
                <a:solidFill>
                  <a:srgbClr val="C00000"/>
                </a:solidFill>
              </a:rPr>
              <a:t> processo de execução (título </a:t>
            </a:r>
            <a:r>
              <a:rPr lang="en-US" sz="2600" i="1" dirty="0">
                <a:solidFill>
                  <a:srgbClr val="C00000"/>
                </a:solidFill>
              </a:rPr>
              <a:t>extrajudicial</a:t>
            </a:r>
            <a:r>
              <a:rPr lang="en-US" sz="2600" dirty="0">
                <a:solidFill>
                  <a:srgbClr val="C00000"/>
                </a:solidFill>
              </a:rPr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b="1" dirty="0"/>
              <a:t>Livro III: </a:t>
            </a:r>
            <a:r>
              <a:rPr lang="en-US" sz="2600" dirty="0"/>
              <a:t>processos nos Tribunais e meios de impugnação</a:t>
            </a:r>
            <a:r>
              <a:rPr lang="pt-BR" sz="2600" dirty="0"/>
              <a:t> das decisões judiciais</a:t>
            </a:r>
            <a:endParaRPr lang="en-US" sz="2600" dirty="0"/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ordem dos processos nos Tribunais e processos de competência originária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</a:t>
            </a:r>
            <a:r>
              <a:rPr lang="en-US" sz="2000" dirty="0" err="1"/>
              <a:t>recursos</a:t>
            </a:r>
            <a:endParaRPr lang="en-US" sz="20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26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iniciais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29067" cy="556056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Um modelo de “processo </a:t>
            </a:r>
            <a:r>
              <a:rPr lang="en-US" sz="2800" i="1" dirty="0" smtClean="0"/>
              <a:t>sincrético</a:t>
            </a:r>
            <a:r>
              <a:rPr lang="en-US" sz="2800" dirty="0" smtClean="0"/>
              <a:t>”</a:t>
            </a:r>
            <a:endParaRPr lang="pt-BR" sz="2800" dirty="0" smtClean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 smtClean="0"/>
              <a:t>Cumprimento </a:t>
            </a:r>
            <a:r>
              <a:rPr lang="pt-BR" sz="2800" dirty="0"/>
              <a:t>de sentença </a:t>
            </a:r>
            <a:r>
              <a:rPr lang="pt-BR" sz="2800" b="1" i="1" dirty="0">
                <a:solidFill>
                  <a:srgbClr val="FF0000"/>
                </a:solidFill>
              </a:rPr>
              <a:t>+</a:t>
            </a:r>
            <a:r>
              <a:rPr lang="pt-BR" sz="2800" dirty="0"/>
              <a:t> processo de execução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513 </a:t>
            </a:r>
            <a:r>
              <a:rPr lang="pt-BR" sz="2600" i="1" dirty="0"/>
              <a:t>caput</a:t>
            </a:r>
            <a:r>
              <a:rPr lang="pt-BR" sz="2600" dirty="0"/>
              <a:t> + 771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Correlação procedimental com as diversas modalidades obrigacionais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Pagar quantia certa: </a:t>
            </a:r>
            <a:r>
              <a:rPr lang="en-US" sz="2600" dirty="0">
                <a:solidFill>
                  <a:srgbClr val="FF0000"/>
                </a:solidFill>
              </a:rPr>
              <a:t>523-527</a:t>
            </a:r>
            <a:r>
              <a:rPr lang="en-US" sz="2600" b="1" dirty="0"/>
              <a:t>/</a:t>
            </a:r>
            <a:r>
              <a:rPr lang="en-US" sz="2600" dirty="0">
                <a:solidFill>
                  <a:srgbClr val="C00000"/>
                </a:solidFill>
              </a:rPr>
              <a:t>824-909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Alimentos: </a:t>
            </a:r>
            <a:r>
              <a:rPr lang="en-US" dirty="0">
                <a:solidFill>
                  <a:srgbClr val="FF0000"/>
                </a:solidFill>
              </a:rPr>
              <a:t>528-533</a:t>
            </a:r>
            <a:r>
              <a:rPr lang="en-US" b="1" dirty="0"/>
              <a:t>/</a:t>
            </a:r>
            <a:r>
              <a:rPr lang="en-US" dirty="0">
                <a:solidFill>
                  <a:srgbClr val="C00000"/>
                </a:solidFill>
              </a:rPr>
              <a:t>911-913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Fazenda Pública: </a:t>
            </a:r>
            <a:r>
              <a:rPr lang="en-US" dirty="0">
                <a:solidFill>
                  <a:srgbClr val="FF0000"/>
                </a:solidFill>
              </a:rPr>
              <a:t>534-535</a:t>
            </a:r>
            <a:r>
              <a:rPr lang="en-US" b="1" dirty="0"/>
              <a:t>/</a:t>
            </a:r>
            <a:r>
              <a:rPr lang="en-US" dirty="0">
                <a:solidFill>
                  <a:srgbClr val="C00000"/>
                </a:solidFill>
              </a:rPr>
              <a:t>910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Contra devedor </a:t>
            </a:r>
            <a:r>
              <a:rPr lang="en-US" i="1" dirty="0"/>
              <a:t>insolvente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1052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Fazer/Não fazer: </a:t>
            </a:r>
            <a:r>
              <a:rPr lang="en-US" sz="2600" dirty="0">
                <a:solidFill>
                  <a:srgbClr val="FF0000"/>
                </a:solidFill>
              </a:rPr>
              <a:t>536-537</a:t>
            </a:r>
            <a:r>
              <a:rPr lang="en-US" sz="2600" b="1" dirty="0"/>
              <a:t>/</a:t>
            </a:r>
            <a:r>
              <a:rPr lang="en-US" sz="2600" dirty="0">
                <a:solidFill>
                  <a:srgbClr val="C00000"/>
                </a:solidFill>
              </a:rPr>
              <a:t>814-823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Entregar coisa: </a:t>
            </a:r>
            <a:r>
              <a:rPr lang="en-US" sz="2600" dirty="0">
                <a:solidFill>
                  <a:srgbClr val="FF0000"/>
                </a:solidFill>
              </a:rPr>
              <a:t>538</a:t>
            </a:r>
            <a:r>
              <a:rPr lang="en-US" sz="2600" b="1" dirty="0"/>
              <a:t>/</a:t>
            </a:r>
            <a:r>
              <a:rPr lang="en-US" sz="2600" dirty="0">
                <a:solidFill>
                  <a:srgbClr val="C00000"/>
                </a:solidFill>
              </a:rPr>
              <a:t>806-813</a:t>
            </a:r>
            <a:endParaRPr lang="pt-BR" sz="26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4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Disposições </a:t>
            </a:r>
            <a:r>
              <a:rPr lang="pt-BR" sz="3600" b="1" dirty="0">
                <a:solidFill>
                  <a:srgbClr val="C00000"/>
                </a:solidFill>
              </a:rPr>
              <a:t>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A (prévia) liquidação (509 e 524)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 Recursos cabíveis (1015 par ún)</a:t>
            </a:r>
            <a:endParaRPr lang="pt-BR" sz="2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i="1" dirty="0" smtClean="0"/>
              <a:t>Intimação</a:t>
            </a:r>
            <a:r>
              <a:rPr lang="pt-BR" sz="2800" dirty="0" smtClean="0"/>
              <a:t> </a:t>
            </a:r>
            <a:r>
              <a:rPr lang="pt-BR" sz="2800" dirty="0"/>
              <a:t>para início (513 § 1º)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Somente para o pagamento de quantia?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Modalidades de intimação (513 § 2º)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i="1" dirty="0" smtClean="0"/>
              <a:t>citação</a:t>
            </a:r>
            <a:r>
              <a:rPr lang="en-US" sz="2400" dirty="0" smtClean="0"/>
              <a:t> nos </a:t>
            </a:r>
            <a:r>
              <a:rPr lang="en-US" sz="2400" dirty="0"/>
              <a:t>casos do 515 § 1º</a:t>
            </a:r>
            <a:endParaRPr lang="pt-BR" sz="2400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Mecanismos </a:t>
            </a:r>
            <a:r>
              <a:rPr lang="en-US" i="1" dirty="0"/>
              <a:t>atípicos</a:t>
            </a:r>
            <a:r>
              <a:rPr lang="en-US" dirty="0"/>
              <a:t>, inclusive para </a:t>
            </a:r>
            <a:r>
              <a:rPr lang="en-US" i="1" dirty="0"/>
              <a:t>pagar</a:t>
            </a:r>
            <a:r>
              <a:rPr lang="en-US" dirty="0"/>
              <a:t> (139 IV)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Protesto da decisão judicial (517)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Inclusão do nome em cadastro de inadimplentes (782 § 5º)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 smtClean="0"/>
              <a:t>Cumprimento por </a:t>
            </a:r>
            <a:r>
              <a:rPr lang="pt-BR" dirty="0"/>
              <a:t>iniciativa do executado (526</a:t>
            </a:r>
            <a:r>
              <a:rPr lang="pt-BR" dirty="0" smtClean="0"/>
              <a:t>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Recursos cabíveis (1015 par ún)</a:t>
            </a:r>
            <a:endParaRPr lang="pt-BR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92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Cumprimento provisório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Regras do cumprimento </a:t>
            </a:r>
            <a:r>
              <a:rPr lang="pt-BR" i="1" dirty="0"/>
              <a:t>provisório</a:t>
            </a:r>
            <a:r>
              <a:rPr lang="pt-BR" dirty="0"/>
              <a:t> (520 a 522)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Previsão </a:t>
            </a:r>
            <a:r>
              <a:rPr lang="pt-BR" sz="2600" i="1" dirty="0"/>
              <a:t>expressa</a:t>
            </a:r>
            <a:r>
              <a:rPr lang="pt-BR" sz="2600" dirty="0"/>
              <a:t> da incidência da multa </a:t>
            </a:r>
            <a:r>
              <a:rPr lang="pt-BR" sz="2600" b="1" i="1" dirty="0"/>
              <a:t>e</a:t>
            </a:r>
            <a:r>
              <a:rPr lang="pt-BR" sz="2600" dirty="0"/>
              <a:t> dos honorários (520 § 2º)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Dispensa de caução (521)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Necessárias r</a:t>
            </a:r>
            <a:r>
              <a:rPr lang="pt-BR" sz="2600" dirty="0" smtClean="0"/>
              <a:t>elações </a:t>
            </a:r>
            <a:r>
              <a:rPr lang="pt-BR" sz="2600" dirty="0"/>
              <a:t>com a Tutela Provisória (1012 § 1º V</a:t>
            </a:r>
            <a:r>
              <a:rPr lang="pt-BR" sz="2600" dirty="0" smtClean="0"/>
              <a:t>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Dinâmica do cumprimento provisório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Responsabilização </a:t>
            </a:r>
            <a:r>
              <a:rPr lang="en-US" sz="2400" i="1" dirty="0" smtClean="0"/>
              <a:t>objetiva</a:t>
            </a:r>
            <a:r>
              <a:rPr lang="en-US" sz="2400" dirty="0" smtClean="0"/>
              <a:t> </a:t>
            </a:r>
            <a:r>
              <a:rPr lang="en-US" sz="2400" b="1" dirty="0" smtClean="0"/>
              <a:t>e</a:t>
            </a:r>
            <a:r>
              <a:rPr lang="en-US" sz="2400" dirty="0" smtClean="0"/>
              <a:t> nos mesmos autos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113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Obrigações de pagar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 smtClean="0"/>
              <a:t>Cumprimento </a:t>
            </a:r>
            <a:r>
              <a:rPr lang="pt-BR" i="1" dirty="0"/>
              <a:t>definitivo</a:t>
            </a:r>
            <a:r>
              <a:rPr lang="pt-BR" dirty="0"/>
              <a:t> para pagar (523 a 527)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Pagamento sob pena de multa de 10% </a:t>
            </a:r>
            <a:r>
              <a:rPr lang="pt-BR" sz="2600" b="1" i="1" dirty="0"/>
              <a:t>e</a:t>
            </a:r>
            <a:r>
              <a:rPr lang="pt-BR" sz="2600" dirty="0"/>
              <a:t> honorários de 10% (sobre o débito</a:t>
            </a:r>
            <a:r>
              <a:rPr lang="pt-BR" sz="2600" dirty="0" smtClean="0"/>
              <a:t>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Prazo em dias </a:t>
            </a:r>
            <a:r>
              <a:rPr lang="en-US" sz="2400" i="1" dirty="0" smtClean="0"/>
              <a:t>úteis</a:t>
            </a:r>
            <a:r>
              <a:rPr lang="en-US" sz="2400" dirty="0" smtClean="0"/>
              <a:t> ou em dias </a:t>
            </a:r>
            <a:r>
              <a:rPr lang="en-US" sz="2400" i="1" dirty="0" smtClean="0"/>
              <a:t>corridos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(?)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/>
              <a:t>Possibilidade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variação</a:t>
            </a:r>
            <a:r>
              <a:rPr lang="en-US" sz="2400" dirty="0" smtClean="0"/>
              <a:t> da </a:t>
            </a:r>
            <a:r>
              <a:rPr lang="en-US" sz="2400" dirty="0" err="1" smtClean="0"/>
              <a:t>multa</a:t>
            </a:r>
            <a:r>
              <a:rPr lang="en-US" sz="2400" dirty="0" smtClean="0"/>
              <a:t> e/ou do </a:t>
            </a:r>
            <a:r>
              <a:rPr lang="en-US" sz="2400" dirty="0" err="1" smtClean="0"/>
              <a:t>prazo</a:t>
            </a:r>
            <a:r>
              <a:rPr lang="en-US" sz="2400" b="1" dirty="0" smtClean="0">
                <a:solidFill>
                  <a:srgbClr val="FF0000"/>
                </a:solidFill>
              </a:rPr>
              <a:t> (?)</a:t>
            </a:r>
            <a:endParaRPr lang="pt-BR" sz="2400" b="1" dirty="0">
              <a:solidFill>
                <a:srgbClr val="FF0000"/>
              </a:solidFill>
            </a:endParaRP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“Demonstrativo discriminado e atualizado do crédito” (524) </a:t>
            </a:r>
            <a:r>
              <a:rPr lang="pt-BR" sz="2600" i="1" dirty="0"/>
              <a:t>x</a:t>
            </a:r>
            <a:r>
              <a:rPr lang="pt-BR" sz="2600" dirty="0"/>
              <a:t> liquidação (por arbitramento ou pelo procedimento comum</a:t>
            </a:r>
            <a:r>
              <a:rPr lang="pt-BR" sz="2600" dirty="0" smtClean="0"/>
              <a:t>)</a:t>
            </a:r>
            <a:endParaRPr lang="pt-BR" sz="26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19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Obrigações de fazer e não fazer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136571" cy="5632576"/>
          </a:xfrm>
        </p:spPr>
        <p:txBody>
          <a:bodyPr/>
          <a:lstStyle/>
          <a:p>
            <a:pPr marL="342900" lvl="1" indent="-342900">
              <a:spcBef>
                <a:spcPts val="270"/>
              </a:spcBef>
              <a:spcAft>
                <a:spcPts val="27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Cumprimento de sentença de fazer e não-fazer (536-537)</a:t>
            </a:r>
          </a:p>
          <a:p>
            <a:pPr marL="742950" lvl="2" indent="-342900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Prazo para cumprimento</a:t>
            </a:r>
            <a:endParaRPr lang="pt-BR" sz="2600" dirty="0" smtClean="0"/>
          </a:p>
          <a:p>
            <a:pPr marL="1200150" lvl="3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Possibilidade </a:t>
            </a:r>
            <a:r>
              <a:rPr lang="pt-BR" sz="2400" dirty="0"/>
              <a:t>de impugnação (536 § 4º)</a:t>
            </a:r>
          </a:p>
          <a:p>
            <a:pPr marL="742950" lvl="2" indent="-342900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Medidas executivas (art. 139 IV)</a:t>
            </a:r>
            <a:endParaRPr lang="pt-BR" sz="2600" dirty="0" smtClean="0"/>
          </a:p>
          <a:p>
            <a:pPr marL="1200150" lvl="3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Busca e apreensão (536 §§ 1º e 2º)</a:t>
            </a:r>
          </a:p>
          <a:p>
            <a:pPr marL="1200150" lvl="3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Crime de desobediência (536 § </a:t>
            </a:r>
            <a:r>
              <a:rPr lang="pt-BR" sz="2400" dirty="0" smtClean="0"/>
              <a:t>3º)</a:t>
            </a:r>
          </a:p>
          <a:p>
            <a:pPr marL="1200150" lvl="3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Regime </a:t>
            </a:r>
            <a:r>
              <a:rPr lang="pt-BR" sz="2400" dirty="0"/>
              <a:t>da multa (537)</a:t>
            </a:r>
          </a:p>
          <a:p>
            <a:pPr marL="1657350" lvl="4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Valor devido ao exequente (537 § 2º)</a:t>
            </a:r>
          </a:p>
          <a:p>
            <a:pPr marL="1657350" lvl="4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Cumprimento provisório </a:t>
            </a:r>
            <a:r>
              <a:rPr lang="pt-BR" sz="2200" i="1" dirty="0"/>
              <a:t>mas</a:t>
            </a:r>
            <a:r>
              <a:rPr lang="pt-BR" sz="2200" dirty="0"/>
              <a:t> </a:t>
            </a:r>
            <a:r>
              <a:rPr lang="pt-BR" sz="2200" dirty="0" smtClean="0"/>
              <a:t>levantamento </a:t>
            </a:r>
            <a:r>
              <a:rPr lang="pt-BR" sz="2200" dirty="0"/>
              <a:t>após </a:t>
            </a:r>
            <a:r>
              <a:rPr lang="pt-BR" sz="2200" dirty="0" smtClean="0"/>
              <a:t>trânsito em julgado ou </a:t>
            </a:r>
            <a:r>
              <a:rPr lang="pt-BR" sz="2200" dirty="0"/>
              <a:t>ARE/ARESP (537 § 3º</a:t>
            </a:r>
            <a:r>
              <a:rPr lang="pt-BR" sz="2200" dirty="0" smtClean="0"/>
              <a:t>)</a:t>
            </a:r>
            <a:endParaRPr lang="pt-BR" sz="22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33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Obrigações de entrega de coisa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136571" cy="5632576"/>
          </a:xfrm>
        </p:spPr>
        <p:txBody>
          <a:bodyPr/>
          <a:lstStyle/>
          <a:p>
            <a:pPr marL="342900" lvl="1" indent="-342900">
              <a:spcBef>
                <a:spcPts val="270"/>
              </a:spcBef>
              <a:spcAft>
                <a:spcPts val="27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 smtClean="0"/>
              <a:t>Cumprimento </a:t>
            </a:r>
            <a:r>
              <a:rPr lang="pt-BR" dirty="0"/>
              <a:t>de sentença de entrega de coisa (538)</a:t>
            </a:r>
          </a:p>
          <a:p>
            <a:pPr marL="742950" lvl="2" indent="-342900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Medidas executivas</a:t>
            </a:r>
          </a:p>
          <a:p>
            <a:pPr marL="1200150" lvl="3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Busca e apreensão (538 </a:t>
            </a:r>
            <a:r>
              <a:rPr lang="pt-BR" sz="2400" i="1" dirty="0"/>
              <a:t>caput</a:t>
            </a:r>
            <a:r>
              <a:rPr lang="pt-BR" sz="2400" dirty="0"/>
              <a:t> + 806 § 2º)</a:t>
            </a:r>
          </a:p>
          <a:p>
            <a:pPr marL="742950" lvl="2" indent="-342900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 smtClean="0"/>
              <a:t>Direito </a:t>
            </a:r>
            <a:r>
              <a:rPr lang="pt-BR" sz="2600" dirty="0"/>
              <a:t>de retenção em contestação (538 § 2º)</a:t>
            </a:r>
          </a:p>
          <a:p>
            <a:pPr marL="1200150" lvl="3" indent="-342900">
              <a:spcBef>
                <a:spcPts val="270"/>
              </a:spcBef>
              <a:spcAft>
                <a:spcPts val="27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Mas: e </a:t>
            </a:r>
            <a:r>
              <a:rPr lang="pt-BR" sz="2400" dirty="0"/>
              <a:t>se </a:t>
            </a:r>
            <a:r>
              <a:rPr lang="pt-BR" sz="2400" dirty="0" smtClean="0"/>
              <a:t>se tratar de tutela </a:t>
            </a:r>
            <a:r>
              <a:rPr lang="pt-BR" sz="2400" dirty="0"/>
              <a:t>provisória?</a:t>
            </a: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3973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731</Words>
  <Application>Microsoft Office PowerPoint</Application>
  <PresentationFormat>Apresentação na tela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Design padrão</vt:lpstr>
      <vt:lpstr>CUMPRIMENTO DE SENTENÇA desafios teóricos e práticos</vt:lpstr>
      <vt:lpstr>Visão estrutural do CPC 2015 (1)</vt:lpstr>
      <vt:lpstr>Visão estrutural do CPC 2015 (2)</vt:lpstr>
      <vt:lpstr>Considerações iniciais</vt:lpstr>
      <vt:lpstr>Disposições gerais</vt:lpstr>
      <vt:lpstr>Cumprimento provisório</vt:lpstr>
      <vt:lpstr>Obrigações de pagar</vt:lpstr>
      <vt:lpstr>Obrigações de fazer e não fazer</vt:lpstr>
      <vt:lpstr>Obrigações de entrega de coisa</vt:lpstr>
      <vt:lpstr>Impugnação</vt:lpstr>
      <vt:lpstr>Outras defesas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SVS13A17</cp:lastModifiedBy>
  <cp:revision>146</cp:revision>
  <cp:lastPrinted>2017-03-02T21:38:01Z</cp:lastPrinted>
  <dcterms:created xsi:type="dcterms:W3CDTF">2007-03-23T14:32:10Z</dcterms:created>
  <dcterms:modified xsi:type="dcterms:W3CDTF">2018-03-22T17:44:17Z</dcterms:modified>
</cp:coreProperties>
</file>