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93" r:id="rId2"/>
    <p:sldId id="295" r:id="rId3"/>
    <p:sldId id="296" r:id="rId4"/>
    <p:sldId id="317" r:id="rId5"/>
    <p:sldId id="320" r:id="rId6"/>
    <p:sldId id="321" r:id="rId7"/>
    <p:sldId id="327" r:id="rId8"/>
    <p:sldId id="322" r:id="rId9"/>
    <p:sldId id="326" r:id="rId10"/>
    <p:sldId id="323" r:id="rId11"/>
    <p:sldId id="324" r:id="rId12"/>
    <p:sldId id="325" r:id="rId13"/>
    <p:sldId id="328" r:id="rId14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3000"/>
    <a:srgbClr val="3A2C00"/>
    <a:srgbClr val="D02800"/>
    <a:srgbClr val="463500"/>
    <a:srgbClr val="66330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22/03/2018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F47A31FC-5FAA-4BA6-A104-22C6EF93FD36}" type="datetimeFigureOut">
              <a:rPr lang="pt-BR" smtClean="0"/>
              <a:t>22/03/2018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4" y="4716695"/>
            <a:ext cx="5438768" cy="4467701"/>
          </a:xfrm>
          <a:prstGeom prst="rect">
            <a:avLst/>
          </a:prstGeom>
        </p:spPr>
        <p:txBody>
          <a:bodyPr vert="horz" lIns="90608" tIns="45304" rIns="90608" bIns="45304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DBFB4160-003B-44D4-A306-3E8058613C3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809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916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CUMPRIMENTO DE SENTENÇA </a:t>
            </a:r>
            <a:r>
              <a:rPr lang="pt-B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desafios teóricos e práticos</a:t>
            </a:r>
            <a:endParaRPr lang="pt-BR" sz="1800" b="1" dirty="0">
              <a:solidFill>
                <a:srgbClr val="FF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139792" y="2924944"/>
            <a:ext cx="8856984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pt-BR" sz="4000" b="1" dirty="0" smtClean="0">
                <a:solidFill>
                  <a:schemeClr val="accent2"/>
                </a:solidFill>
              </a:rPr>
              <a:t>CIESA</a:t>
            </a:r>
            <a:endParaRPr lang="en-US" altLang="pt-BR" sz="3200" b="1" dirty="0">
              <a:solidFill>
                <a:schemeClr val="accent2"/>
              </a:solidFill>
            </a:endParaRPr>
          </a:p>
          <a:p>
            <a:pPr algn="ctr" eaLnBrk="1" hangingPunct="1"/>
            <a:endParaRPr lang="en-US" altLang="pt-BR" sz="2000" b="1" dirty="0" smtClean="0">
              <a:solidFill>
                <a:srgbClr val="FF0000"/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FF0000"/>
              </a:solidFill>
            </a:endParaRPr>
          </a:p>
          <a:p>
            <a:pPr algn="ctr" eaLnBrk="1" hangingPunct="1"/>
            <a:r>
              <a:rPr lang="pt-BR" altLang="pt-BR" sz="2000" b="1" dirty="0" smtClean="0">
                <a:solidFill>
                  <a:srgbClr val="FF0000"/>
                </a:solidFill>
              </a:rPr>
              <a:t>Manaus, AM, 23 </a:t>
            </a:r>
            <a:r>
              <a:rPr lang="pt-BR" altLang="pt-BR" sz="2000" b="1" dirty="0">
                <a:solidFill>
                  <a:srgbClr val="FF0000"/>
                </a:solidFill>
              </a:rPr>
              <a:t>de </a:t>
            </a:r>
            <a:r>
              <a:rPr lang="pt-BR" altLang="pt-BR" sz="2000" b="1" dirty="0" smtClean="0">
                <a:solidFill>
                  <a:srgbClr val="FF0000"/>
                </a:solidFill>
              </a:rPr>
              <a:t>março </a:t>
            </a:r>
            <a:r>
              <a:rPr lang="pt-BR" altLang="pt-BR" sz="2000" b="1" dirty="0">
                <a:solidFill>
                  <a:srgbClr val="FF0000"/>
                </a:solidFill>
              </a:rPr>
              <a:t>de </a:t>
            </a:r>
            <a:r>
              <a:rPr lang="pt-BR" altLang="pt-BR" sz="2000" b="1" dirty="0" smtClean="0">
                <a:solidFill>
                  <a:srgbClr val="FF0000"/>
                </a:solidFill>
              </a:rPr>
              <a:t>2018</a:t>
            </a:r>
            <a:endParaRPr lang="pt-BR" altLang="pt-BR" b="1" dirty="0">
              <a:solidFill>
                <a:srgbClr val="FF0000"/>
              </a:solidFill>
            </a:endParaRPr>
          </a:p>
          <a:p>
            <a:pPr algn="ctr" eaLnBrk="1" hangingPunct="1"/>
            <a:endParaRPr lang="pt-BR" alt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r>
              <a:rPr lang="pt-BR" altLang="pt-BR" sz="2400" b="1" dirty="0">
                <a:solidFill>
                  <a:schemeClr val="accent2">
                    <a:lumMod val="75000"/>
                  </a:schemeClr>
                </a:solidFill>
              </a:rPr>
              <a:t>Cassio Scarpinella Bueno</a:t>
            </a:r>
          </a:p>
          <a:p>
            <a:pPr algn="ctr" eaLnBrk="1" hangingPunct="1"/>
            <a:r>
              <a:rPr lang="en-US" alt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lvl="1" algn="ctr" eaLnBrk="1" hangingPunct="1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8384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Impugnação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 marL="342900" lvl="1" indent="-342900">
              <a:spcBef>
                <a:spcPts val="250"/>
              </a:spcBef>
              <a:spcAft>
                <a:spcPts val="25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dirty="0"/>
              <a:t>15 dias após os 15 dias para pagamento voluntário “independentemente de nova intimação” (525 </a:t>
            </a:r>
            <a:r>
              <a:rPr lang="pt-BR" i="1" dirty="0"/>
              <a:t>caput</a:t>
            </a:r>
            <a:r>
              <a:rPr lang="pt-BR" dirty="0"/>
              <a:t>)</a:t>
            </a:r>
          </a:p>
          <a:p>
            <a:pPr marL="742950" lvl="2" indent="-342900">
              <a:spcBef>
                <a:spcPts val="250"/>
              </a:spcBef>
              <a:spcAft>
                <a:spcPts val="25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Prazo </a:t>
            </a:r>
            <a:r>
              <a:rPr lang="pt-BR" sz="2600" dirty="0">
                <a:solidFill>
                  <a:srgbClr val="FF0000"/>
                </a:solidFill>
              </a:rPr>
              <a:t>processual</a:t>
            </a:r>
            <a:r>
              <a:rPr lang="pt-BR" sz="2600" dirty="0"/>
              <a:t> ou </a:t>
            </a:r>
            <a:r>
              <a:rPr lang="pt-BR" sz="2600" dirty="0">
                <a:solidFill>
                  <a:srgbClr val="FF0000"/>
                </a:solidFill>
              </a:rPr>
              <a:t>material</a:t>
            </a:r>
            <a:r>
              <a:rPr lang="pt-BR" sz="2600" dirty="0"/>
              <a:t> </a:t>
            </a:r>
            <a:r>
              <a:rPr lang="pt-BR" sz="2600" b="1" dirty="0">
                <a:solidFill>
                  <a:srgbClr val="FF0000"/>
                </a:solidFill>
              </a:rPr>
              <a:t>?</a:t>
            </a:r>
            <a:r>
              <a:rPr lang="pt-BR" sz="2600" dirty="0"/>
              <a:t> (art. 219 par.ún.)</a:t>
            </a:r>
          </a:p>
          <a:p>
            <a:pPr marL="742950" lvl="2" indent="-342900">
              <a:spcBef>
                <a:spcPts val="250"/>
              </a:spcBef>
              <a:spcAft>
                <a:spcPts val="25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Aplicação do art. 229 (525 § 3º</a:t>
            </a:r>
            <a:r>
              <a:rPr lang="pt-BR" sz="2600" dirty="0" smtClean="0"/>
              <a:t>)</a:t>
            </a:r>
          </a:p>
          <a:p>
            <a:pPr marL="742950" lvl="2" indent="-342900">
              <a:spcBef>
                <a:spcPts val="250"/>
              </a:spcBef>
              <a:spcAft>
                <a:spcPts val="25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 smtClean="0"/>
              <a:t>Obrigações de fazer, não fazer e entregar coisa</a:t>
            </a:r>
            <a:endParaRPr lang="pt-BR" sz="2600" dirty="0"/>
          </a:p>
          <a:p>
            <a:pPr marL="342900" lvl="1" indent="-342900">
              <a:spcBef>
                <a:spcPts val="250"/>
              </a:spcBef>
              <a:spcAft>
                <a:spcPts val="25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dirty="0"/>
              <a:t>Não depende de prévia garantia de juízo (525 </a:t>
            </a:r>
            <a:r>
              <a:rPr lang="pt-BR" i="1" dirty="0"/>
              <a:t>caput</a:t>
            </a:r>
            <a:r>
              <a:rPr lang="pt-BR" dirty="0"/>
              <a:t>)</a:t>
            </a:r>
          </a:p>
          <a:p>
            <a:pPr marL="342900" lvl="1" indent="-342900">
              <a:spcBef>
                <a:spcPts val="250"/>
              </a:spcBef>
              <a:spcAft>
                <a:spcPts val="25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dirty="0"/>
              <a:t>Excesso de execução (525 §§ 4º e 5º)</a:t>
            </a:r>
          </a:p>
          <a:p>
            <a:pPr marL="342900" lvl="1" indent="-342900">
              <a:spcBef>
                <a:spcPts val="250"/>
              </a:spcBef>
              <a:spcAft>
                <a:spcPts val="25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dirty="0"/>
              <a:t>Efeito suspensivo (525 §§ 6º a 10)</a:t>
            </a:r>
          </a:p>
          <a:p>
            <a:pPr marL="342900" lvl="1" indent="-342900">
              <a:spcBef>
                <a:spcPts val="250"/>
              </a:spcBef>
              <a:spcAft>
                <a:spcPts val="25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dirty="0"/>
              <a:t>Matérias (525 § 1º)</a:t>
            </a:r>
          </a:p>
          <a:p>
            <a:pPr marL="742950" lvl="2" indent="-342900">
              <a:spcBef>
                <a:spcPts val="250"/>
              </a:spcBef>
              <a:spcAft>
                <a:spcPts val="25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i="1" dirty="0"/>
              <a:t>Inexigibilidade</a:t>
            </a:r>
            <a:r>
              <a:rPr lang="pt-BR" dirty="0"/>
              <a:t> e STF em controle concentrado </a:t>
            </a:r>
            <a:r>
              <a:rPr lang="pt-BR" i="1" dirty="0"/>
              <a:t>ou</a:t>
            </a:r>
            <a:r>
              <a:rPr lang="pt-BR" dirty="0"/>
              <a:t> difuso da constitucionalidade (523 §§ 12 a 15)</a:t>
            </a:r>
          </a:p>
          <a:p>
            <a:pPr marL="1200150" lvl="3" indent="-342900">
              <a:spcBef>
                <a:spcPts val="250"/>
              </a:spcBef>
              <a:spcAft>
                <a:spcPts val="25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Direito intertemporal (art. 1057)</a:t>
            </a:r>
          </a:p>
          <a:p>
            <a:pPr marL="342900" lvl="1" indent="-342900">
              <a:spcBef>
                <a:spcPts val="250"/>
              </a:spcBef>
              <a:spcAft>
                <a:spcPts val="25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2400" b="1" dirty="0">
              <a:solidFill>
                <a:srgbClr val="FF0000"/>
              </a:solidFill>
            </a:endParaRPr>
          </a:p>
          <a:p>
            <a:pPr marL="342900" lvl="1" indent="-342900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0566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Outras defesas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dirty="0"/>
              <a:t>O art. 518 e a discussão sobre a validade da etapa executiva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dirty="0"/>
              <a:t>Fatos supervenientes e 525 § 11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dirty="0" smtClean="0"/>
              <a:t>Subsistem </a:t>
            </a:r>
            <a:r>
              <a:rPr lang="pt-BR" dirty="0"/>
              <a:t>as exceções/objeções de pré/pós executividade </a:t>
            </a:r>
            <a:r>
              <a:rPr lang="pt-BR" b="1" dirty="0" smtClean="0">
                <a:solidFill>
                  <a:srgbClr val="FF0000"/>
                </a:solidFill>
              </a:rPr>
              <a:t>(?)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dirty="0"/>
              <a:t>Os antigos “embargos de segunda fase” (903)</a:t>
            </a:r>
          </a:p>
          <a:p>
            <a:pPr marL="0" lvl="1" indent="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None/>
            </a:pPr>
            <a:endParaRPr lang="pt-BR" b="1" dirty="0">
              <a:solidFill>
                <a:srgbClr val="FF0000"/>
              </a:solidFill>
            </a:endParaRP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2400" b="1" dirty="0">
              <a:solidFill>
                <a:srgbClr val="FF0000"/>
              </a:solidFill>
            </a:endParaRPr>
          </a:p>
          <a:p>
            <a:pPr marL="342900" lvl="1" indent="-342900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7401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dirty="0">
                <a:solidFill>
                  <a:srgbClr val="C00000"/>
                </a:solidFill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1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600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600" dirty="0"/>
          </a:p>
        </p:txBody>
      </p:sp>
      <p:pic>
        <p:nvPicPr>
          <p:cNvPr id="1026" name="Picture 2" descr="https://images.livrariasaraiva.com.br/imagemnet/imagem.aspx/?pro_id=9719716&amp;qld=90&amp;l=430&amp;a=-1">
            <a:extLst>
              <a:ext uri="{FF2B5EF4-FFF2-40B4-BE49-F238E27FC236}">
                <a16:creationId xmlns="" xmlns:a16="http://schemas.microsoft.com/office/drawing/2014/main" id="{351C34FB-7D43-48D8-BC62-197AAD091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71300"/>
            <a:ext cx="266429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images.livrariasaraiva.com.br/imagemnet/imagem.aspx/?pro_id=9719717&amp;qld=90&amp;l=430&amp;a=-1">
            <a:extLst>
              <a:ext uri="{FF2B5EF4-FFF2-40B4-BE49-F238E27FC236}">
                <a16:creationId xmlns="" xmlns:a16="http://schemas.microsoft.com/office/drawing/2014/main" id="{1E2F5881-50C0-4679-B0F6-B9D18795A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514" y="1209222"/>
            <a:ext cx="2671726" cy="336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s://images.livrariasaraiva.com.br/imagemnet/imagem.aspx/?pro_id=9719718&amp;qld=90&amp;l=430&amp;a=-1">
            <a:extLst>
              <a:ext uri="{FF2B5EF4-FFF2-40B4-BE49-F238E27FC236}">
                <a16:creationId xmlns="" xmlns:a16="http://schemas.microsoft.com/office/drawing/2014/main" id="{F3EDB6B2-96B0-48DB-A5C9-82A1405AF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4522" y="1777858"/>
            <a:ext cx="2671726" cy="334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images.livrariasaraiva.com.br/imagemnet/imagem.aspx/?pro_id=9719720&amp;qld=90&amp;l=430&amp;a=-1">
            <a:extLst>
              <a:ext uri="{FF2B5EF4-FFF2-40B4-BE49-F238E27FC236}">
                <a16:creationId xmlns="" xmlns:a16="http://schemas.microsoft.com/office/drawing/2014/main" id="{77B0ECB4-3EFF-46AF-8683-74F06DB20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977" y="3006309"/>
            <a:ext cx="2676593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tângulo 12">
            <a:extLst>
              <a:ext uri="{FF2B5EF4-FFF2-40B4-BE49-F238E27FC236}">
                <a16:creationId xmlns="" xmlns:a16="http://schemas.microsoft.com/office/drawing/2014/main" id="{BA580D35-9103-487E-AFC6-B00F202A5DFB}"/>
              </a:ext>
            </a:extLst>
          </p:cNvPr>
          <p:cNvSpPr/>
          <p:nvPr/>
        </p:nvSpPr>
        <p:spPr>
          <a:xfrm>
            <a:off x="47881" y="5533225"/>
            <a:ext cx="556936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596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15616" y="5661248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dirty="0">
                <a:solidFill>
                  <a:srgbClr val="C00000"/>
                </a:solidFill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" name="Picture 2" descr="http://images.livrariasaraiva.com.br/imagemnet/imagem.aspx/?pro_id=9416826&amp;qld=90&amp;l=430&amp;a=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134" y="1036784"/>
            <a:ext cx="3453834" cy="4480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6A28F1D1-3037-4CE6-BB67-A0F2CCF9F3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036784"/>
            <a:ext cx="3168352" cy="448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080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Visão estrutural do CPC 2015 (1)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Comparação com o CPC 1973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Livros I a V </a:t>
            </a:r>
          </a:p>
          <a:p>
            <a:pPr marL="457200" lvl="1" indent="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None/>
            </a:pPr>
            <a:r>
              <a:rPr lang="en-US" sz="2400" b="1" i="1" dirty="0">
                <a:solidFill>
                  <a:srgbClr val="FF0000"/>
                </a:solidFill>
              </a:rPr>
              <a:t>        </a:t>
            </a:r>
            <a:endParaRPr lang="en-US" sz="2400" b="1" dirty="0">
              <a:solidFill>
                <a:srgbClr val="FF0000"/>
              </a:solidFill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Partes Geral, Especial e Livro Complementar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Parte Geral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I:</a:t>
            </a:r>
            <a:r>
              <a:rPr lang="en-US" sz="2400" dirty="0"/>
              <a:t> Normas processuais civis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II:</a:t>
            </a:r>
            <a:r>
              <a:rPr lang="en-US" sz="2400" dirty="0"/>
              <a:t> Função jurisdicional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III:</a:t>
            </a:r>
            <a:r>
              <a:rPr lang="en-US" sz="2400" dirty="0"/>
              <a:t> Sujeitos do processo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IV:</a:t>
            </a:r>
            <a:r>
              <a:rPr lang="en-US" sz="2400" dirty="0"/>
              <a:t> Atos processuais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V:</a:t>
            </a:r>
            <a:r>
              <a:rPr lang="en-US" sz="2400" dirty="0"/>
              <a:t> Tutela provisória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VI:</a:t>
            </a:r>
            <a:r>
              <a:rPr lang="en-US" sz="2400" dirty="0"/>
              <a:t> Formação, suspensão e extinção do processo.</a:t>
            </a:r>
            <a:endParaRPr lang="pt-BR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eta para cima e para baixo 1"/>
          <p:cNvSpPr/>
          <p:nvPr/>
        </p:nvSpPr>
        <p:spPr>
          <a:xfrm>
            <a:off x="1541303" y="1916832"/>
            <a:ext cx="242316" cy="432048"/>
          </a:xfrm>
          <a:prstGeom prst="upDownArrow">
            <a:avLst>
              <a:gd name="adj1" fmla="val 50000"/>
              <a:gd name="adj2" fmla="val 48237"/>
            </a:avLst>
          </a:prstGeom>
          <a:solidFill>
            <a:srgbClr val="FF0000"/>
          </a:solidFill>
          <a:ln>
            <a:solidFill>
              <a:srgbClr val="AC97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2544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Visão estrutural do CPC 2015 (2)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Parte Especial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b="1" dirty="0"/>
              <a:t>Livro I:</a:t>
            </a:r>
            <a:r>
              <a:rPr lang="en-US" sz="2600" dirty="0"/>
              <a:t> processo de conhecimento e do cumprimento de sentença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Título I: procedimento comum</a:t>
            </a:r>
          </a:p>
          <a:p>
            <a:pPr lvl="3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800" b="1" dirty="0">
                <a:solidFill>
                  <a:srgbClr val="C00000"/>
                </a:solidFill>
              </a:rPr>
              <a:t>Liquidação (Capítulo XIV)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C00000"/>
                </a:solidFill>
              </a:rPr>
              <a:t>Título II: cumprimento da sentença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Título III: procedimentos especiais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b="1" dirty="0">
                <a:solidFill>
                  <a:srgbClr val="C00000"/>
                </a:solidFill>
              </a:rPr>
              <a:t>Livro II:</a:t>
            </a:r>
            <a:r>
              <a:rPr lang="en-US" sz="2600" dirty="0">
                <a:solidFill>
                  <a:srgbClr val="C00000"/>
                </a:solidFill>
              </a:rPr>
              <a:t> processo de execução (título </a:t>
            </a:r>
            <a:r>
              <a:rPr lang="en-US" sz="2600" i="1" dirty="0">
                <a:solidFill>
                  <a:srgbClr val="C00000"/>
                </a:solidFill>
              </a:rPr>
              <a:t>extrajudicial</a:t>
            </a:r>
            <a:r>
              <a:rPr lang="en-US" sz="2600" dirty="0">
                <a:solidFill>
                  <a:srgbClr val="C00000"/>
                </a:solidFill>
              </a:rPr>
              <a:t>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b="1" dirty="0"/>
              <a:t>Livro III: </a:t>
            </a:r>
            <a:r>
              <a:rPr lang="en-US" sz="2600" dirty="0"/>
              <a:t>processos nos Tribunais e meios de impugnação</a:t>
            </a:r>
            <a:r>
              <a:rPr lang="pt-BR" sz="2600" dirty="0"/>
              <a:t> das decisões judiciais</a:t>
            </a:r>
            <a:endParaRPr lang="en-US" sz="2600" dirty="0"/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Título I: ordem dos processos nos Tribunais e processos de competência originária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Título II: </a:t>
            </a:r>
            <a:r>
              <a:rPr lang="en-US" sz="2000" dirty="0" err="1"/>
              <a:t>recursos</a:t>
            </a:r>
            <a:endParaRPr lang="en-US" sz="2000" dirty="0"/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Livro Complementar</a:t>
            </a:r>
          </a:p>
          <a:p>
            <a:pPr marL="0" indent="0">
              <a:buClr>
                <a:srgbClr val="C00000"/>
              </a:buClr>
              <a:buNone/>
            </a:pP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5266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Considerações iniciais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836712"/>
            <a:ext cx="9029067" cy="5560568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800" dirty="0" smtClean="0"/>
              <a:t>Um modelo de “processo </a:t>
            </a:r>
            <a:r>
              <a:rPr lang="en-US" sz="2800" i="1" dirty="0" smtClean="0"/>
              <a:t>sincrético</a:t>
            </a:r>
            <a:r>
              <a:rPr lang="en-US" sz="2800" dirty="0" smtClean="0"/>
              <a:t>”</a:t>
            </a:r>
            <a:endParaRPr lang="pt-BR" sz="2800" dirty="0" smtClean="0"/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 smtClean="0"/>
              <a:t>Cumprimento </a:t>
            </a:r>
            <a:r>
              <a:rPr lang="pt-BR" sz="2800" dirty="0"/>
              <a:t>de sentença </a:t>
            </a:r>
            <a:r>
              <a:rPr lang="pt-BR" sz="2800" b="1" i="1" dirty="0">
                <a:solidFill>
                  <a:srgbClr val="FF0000"/>
                </a:solidFill>
              </a:rPr>
              <a:t>+</a:t>
            </a:r>
            <a:r>
              <a:rPr lang="pt-BR" sz="2800" dirty="0"/>
              <a:t> processo de execução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513 </a:t>
            </a:r>
            <a:r>
              <a:rPr lang="pt-BR" sz="2600" i="1" dirty="0"/>
              <a:t>caput</a:t>
            </a:r>
            <a:r>
              <a:rPr lang="pt-BR" sz="2600" dirty="0"/>
              <a:t> + 771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Correlação procedimental com as diversas modalidades obrigacionais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Pagar quantia certa: </a:t>
            </a:r>
            <a:r>
              <a:rPr lang="en-US" sz="2600" dirty="0">
                <a:solidFill>
                  <a:srgbClr val="FF0000"/>
                </a:solidFill>
              </a:rPr>
              <a:t>523-527</a:t>
            </a:r>
            <a:r>
              <a:rPr lang="en-US" sz="2600" b="1" dirty="0"/>
              <a:t>/</a:t>
            </a:r>
            <a:r>
              <a:rPr lang="en-US" sz="2600" dirty="0">
                <a:solidFill>
                  <a:srgbClr val="C00000"/>
                </a:solidFill>
              </a:rPr>
              <a:t>824-909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/>
              <a:t>Alimentos: </a:t>
            </a:r>
            <a:r>
              <a:rPr lang="en-US" dirty="0">
                <a:solidFill>
                  <a:srgbClr val="FF0000"/>
                </a:solidFill>
              </a:rPr>
              <a:t>528-533</a:t>
            </a:r>
            <a:r>
              <a:rPr lang="en-US" b="1" dirty="0"/>
              <a:t>/</a:t>
            </a:r>
            <a:r>
              <a:rPr lang="en-US" dirty="0">
                <a:solidFill>
                  <a:srgbClr val="C00000"/>
                </a:solidFill>
              </a:rPr>
              <a:t>911-913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/>
              <a:t>Fazenda Pública: </a:t>
            </a:r>
            <a:r>
              <a:rPr lang="en-US" dirty="0">
                <a:solidFill>
                  <a:srgbClr val="FF0000"/>
                </a:solidFill>
              </a:rPr>
              <a:t>534-535</a:t>
            </a:r>
            <a:r>
              <a:rPr lang="en-US" b="1" dirty="0"/>
              <a:t>/</a:t>
            </a:r>
            <a:r>
              <a:rPr lang="en-US" dirty="0">
                <a:solidFill>
                  <a:srgbClr val="C00000"/>
                </a:solidFill>
              </a:rPr>
              <a:t>910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/>
              <a:t>Contra devedor </a:t>
            </a:r>
            <a:r>
              <a:rPr lang="en-US" i="1" dirty="0"/>
              <a:t>insolvente</a:t>
            </a:r>
            <a:r>
              <a:rPr lang="en-US" dirty="0"/>
              <a:t>:</a:t>
            </a:r>
            <a:r>
              <a:rPr lang="en-US" i="1" dirty="0"/>
              <a:t> </a:t>
            </a:r>
            <a:r>
              <a:rPr lang="en-US" dirty="0"/>
              <a:t>1052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Fazer/Não fazer: </a:t>
            </a:r>
            <a:r>
              <a:rPr lang="en-US" sz="2600" dirty="0">
                <a:solidFill>
                  <a:srgbClr val="FF0000"/>
                </a:solidFill>
              </a:rPr>
              <a:t>536-537</a:t>
            </a:r>
            <a:r>
              <a:rPr lang="en-US" sz="2600" b="1" dirty="0"/>
              <a:t>/</a:t>
            </a:r>
            <a:r>
              <a:rPr lang="en-US" sz="2600" dirty="0">
                <a:solidFill>
                  <a:srgbClr val="C00000"/>
                </a:solidFill>
              </a:rPr>
              <a:t>814-823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Entregar coisa: </a:t>
            </a:r>
            <a:r>
              <a:rPr lang="en-US" sz="2600" dirty="0">
                <a:solidFill>
                  <a:srgbClr val="FF0000"/>
                </a:solidFill>
              </a:rPr>
              <a:t>538</a:t>
            </a:r>
            <a:r>
              <a:rPr lang="en-US" sz="2600" b="1" dirty="0"/>
              <a:t>/</a:t>
            </a:r>
            <a:r>
              <a:rPr lang="en-US" sz="2600" dirty="0">
                <a:solidFill>
                  <a:srgbClr val="C00000"/>
                </a:solidFill>
              </a:rPr>
              <a:t>806-813</a:t>
            </a:r>
            <a:endParaRPr lang="pt-BR" sz="2600" dirty="0">
              <a:solidFill>
                <a:srgbClr val="C00000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149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 smtClean="0">
                <a:solidFill>
                  <a:srgbClr val="C00000"/>
                </a:solidFill>
              </a:rPr>
              <a:t>Disposições </a:t>
            </a:r>
            <a:r>
              <a:rPr lang="pt-BR" sz="3600" b="1" dirty="0">
                <a:solidFill>
                  <a:srgbClr val="C00000"/>
                </a:solidFill>
              </a:rPr>
              <a:t>gerais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800" dirty="0" smtClean="0"/>
              <a:t>A (prévia) liquidação (509 e 524)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 Recursos cabíveis (1015 par ún)</a:t>
            </a:r>
            <a:endParaRPr lang="pt-BR" sz="2400" dirty="0" smtClean="0"/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i="1" dirty="0" smtClean="0"/>
              <a:t>Intimação</a:t>
            </a:r>
            <a:r>
              <a:rPr lang="pt-BR" sz="2800" dirty="0" smtClean="0"/>
              <a:t> </a:t>
            </a:r>
            <a:r>
              <a:rPr lang="pt-BR" sz="2800" dirty="0"/>
              <a:t>para início (513 § 1º)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Somente para o pagamento de quantia?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Modalidades de intimação (513 § 2º)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A </a:t>
            </a:r>
            <a:r>
              <a:rPr lang="en-US" sz="2400" i="1" dirty="0" smtClean="0"/>
              <a:t>citação</a:t>
            </a:r>
            <a:r>
              <a:rPr lang="en-US" sz="2400" dirty="0" smtClean="0"/>
              <a:t> nos </a:t>
            </a:r>
            <a:r>
              <a:rPr lang="en-US" sz="2400" dirty="0"/>
              <a:t>casos do 515 § 1º</a:t>
            </a:r>
            <a:endParaRPr lang="pt-BR" sz="2400" dirty="0"/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/>
              <a:t>Mecanismos </a:t>
            </a:r>
            <a:r>
              <a:rPr lang="en-US" i="1" dirty="0"/>
              <a:t>atípicos</a:t>
            </a:r>
            <a:r>
              <a:rPr lang="en-US" dirty="0"/>
              <a:t>, inclusive para </a:t>
            </a:r>
            <a:r>
              <a:rPr lang="en-US" i="1" dirty="0"/>
              <a:t>pagar</a:t>
            </a:r>
            <a:r>
              <a:rPr lang="en-US" dirty="0"/>
              <a:t> (139 IV)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Protesto da decisão judicial (517)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Inclusão do nome em cadastro de inadimplentes (782 § 5º)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dirty="0" smtClean="0"/>
              <a:t>Cumprimento por </a:t>
            </a:r>
            <a:r>
              <a:rPr lang="pt-BR" dirty="0"/>
              <a:t>iniciativa do executado (526</a:t>
            </a:r>
            <a:r>
              <a:rPr lang="pt-BR" dirty="0" smtClean="0"/>
              <a:t>)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Recursos cabíveis (1015 par ún)</a:t>
            </a:r>
            <a:endParaRPr lang="pt-BR" dirty="0"/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endParaRPr lang="en-US" dirty="0" smtClean="0"/>
          </a:p>
          <a:p>
            <a:pPr marL="0" indent="0">
              <a:buClr>
                <a:srgbClr val="C00000"/>
              </a:buClr>
              <a:buNone/>
            </a:pP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58927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 smtClean="0">
                <a:solidFill>
                  <a:srgbClr val="C00000"/>
                </a:solidFill>
              </a:rPr>
              <a:t>Cumprimento provisório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dirty="0"/>
              <a:t>Regras do cumprimento </a:t>
            </a:r>
            <a:r>
              <a:rPr lang="pt-BR" i="1" dirty="0"/>
              <a:t>provisório</a:t>
            </a:r>
            <a:r>
              <a:rPr lang="pt-BR" dirty="0"/>
              <a:t> (520 a 522)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Previsão </a:t>
            </a:r>
            <a:r>
              <a:rPr lang="pt-BR" sz="2600" i="1" dirty="0"/>
              <a:t>expressa</a:t>
            </a:r>
            <a:r>
              <a:rPr lang="pt-BR" sz="2600" dirty="0"/>
              <a:t> da incidência da multa </a:t>
            </a:r>
            <a:r>
              <a:rPr lang="pt-BR" sz="2600" b="1" i="1" dirty="0"/>
              <a:t>e</a:t>
            </a:r>
            <a:r>
              <a:rPr lang="pt-BR" sz="2600" dirty="0"/>
              <a:t> dos honorários (520 § 2º)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Dispensa de caução (521)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 smtClean="0"/>
              <a:t>Necessárias r</a:t>
            </a:r>
            <a:r>
              <a:rPr lang="pt-BR" sz="2600" dirty="0" smtClean="0"/>
              <a:t>elações </a:t>
            </a:r>
            <a:r>
              <a:rPr lang="pt-BR" sz="2600" dirty="0"/>
              <a:t>com a Tutela Provisória (1012 § 1º V</a:t>
            </a:r>
            <a:r>
              <a:rPr lang="pt-BR" sz="2600" dirty="0" smtClean="0"/>
              <a:t>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 smtClean="0"/>
              <a:t>Dinâmica do cumprimento provisório</a:t>
            </a:r>
          </a:p>
          <a:p>
            <a:pPr marL="1200150" lvl="3" indent="-34290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dirty="0" smtClean="0"/>
              <a:t>Responsabilização </a:t>
            </a:r>
            <a:r>
              <a:rPr lang="en-US" sz="2400" i="1" dirty="0" smtClean="0"/>
              <a:t>objetiva</a:t>
            </a:r>
            <a:r>
              <a:rPr lang="en-US" sz="2400" dirty="0" smtClean="0"/>
              <a:t> </a:t>
            </a:r>
            <a:r>
              <a:rPr lang="en-US" sz="2400" b="1" dirty="0" smtClean="0"/>
              <a:t>e</a:t>
            </a:r>
            <a:r>
              <a:rPr lang="en-US" sz="2400" dirty="0" smtClean="0"/>
              <a:t> nos mesmos autos</a:t>
            </a:r>
            <a:endParaRPr lang="pt-BR" sz="24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1137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 smtClean="0">
                <a:solidFill>
                  <a:srgbClr val="C00000"/>
                </a:solidFill>
              </a:rPr>
              <a:t>Obrigações de pagar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dirty="0" smtClean="0"/>
              <a:t>Cumprimento </a:t>
            </a:r>
            <a:r>
              <a:rPr lang="pt-BR" i="1" dirty="0"/>
              <a:t>definitivo</a:t>
            </a:r>
            <a:r>
              <a:rPr lang="pt-BR" dirty="0"/>
              <a:t> para pagar (523 a 527)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Pagamento sob pena de multa de 10% </a:t>
            </a:r>
            <a:r>
              <a:rPr lang="pt-BR" sz="2600" b="1" i="1" dirty="0"/>
              <a:t>e</a:t>
            </a:r>
            <a:r>
              <a:rPr lang="pt-BR" sz="2600" dirty="0"/>
              <a:t> honorários de 10% (sobre o débito</a:t>
            </a:r>
            <a:r>
              <a:rPr lang="pt-BR" sz="2600" dirty="0" smtClean="0"/>
              <a:t>)</a:t>
            </a:r>
          </a:p>
          <a:p>
            <a:pPr marL="1200150" lvl="3" indent="-34290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dirty="0" smtClean="0"/>
              <a:t>Prazo em dias </a:t>
            </a:r>
            <a:r>
              <a:rPr lang="en-US" sz="2400" i="1" dirty="0" smtClean="0"/>
              <a:t>úteis</a:t>
            </a:r>
            <a:r>
              <a:rPr lang="en-US" sz="2400" dirty="0" smtClean="0"/>
              <a:t> ou em dias </a:t>
            </a:r>
            <a:r>
              <a:rPr lang="en-US" sz="2400" i="1" dirty="0" smtClean="0"/>
              <a:t>corridos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(?)</a:t>
            </a:r>
          </a:p>
          <a:p>
            <a:pPr marL="1200150" lvl="3" indent="-34290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dirty="0" err="1" smtClean="0"/>
              <a:t>Possibilidade</a:t>
            </a:r>
            <a:r>
              <a:rPr lang="en-US" sz="2400" dirty="0" smtClean="0"/>
              <a:t> de </a:t>
            </a:r>
            <a:r>
              <a:rPr lang="en-US" sz="2400" dirty="0" err="1" smtClean="0"/>
              <a:t>variação</a:t>
            </a:r>
            <a:r>
              <a:rPr lang="en-US" sz="2400" dirty="0" smtClean="0"/>
              <a:t> da </a:t>
            </a:r>
            <a:r>
              <a:rPr lang="en-US" sz="2400" dirty="0" err="1" smtClean="0"/>
              <a:t>multa</a:t>
            </a:r>
            <a:r>
              <a:rPr lang="en-US" sz="2400" dirty="0" smtClean="0"/>
              <a:t> e/ou do </a:t>
            </a:r>
            <a:r>
              <a:rPr lang="en-US" sz="2400" dirty="0" err="1" smtClean="0"/>
              <a:t>prazo</a:t>
            </a:r>
            <a:r>
              <a:rPr lang="en-US" sz="2400" b="1" dirty="0" smtClean="0">
                <a:solidFill>
                  <a:srgbClr val="FF0000"/>
                </a:solidFill>
              </a:rPr>
              <a:t> (?)</a:t>
            </a:r>
            <a:endParaRPr lang="pt-BR" sz="2400" b="1" dirty="0">
              <a:solidFill>
                <a:srgbClr val="FF0000"/>
              </a:solidFill>
            </a:endParaRP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“Demonstrativo discriminado e atualizado do crédito” (524) </a:t>
            </a:r>
            <a:r>
              <a:rPr lang="pt-BR" sz="2600" i="1" dirty="0"/>
              <a:t>x</a:t>
            </a:r>
            <a:r>
              <a:rPr lang="pt-BR" sz="2600" dirty="0"/>
              <a:t> liquidação (por arbitramento ou pelo procedimento comum</a:t>
            </a:r>
            <a:r>
              <a:rPr lang="pt-BR" sz="2600" dirty="0" smtClean="0"/>
              <a:t>)</a:t>
            </a:r>
            <a:endParaRPr lang="pt-BR" sz="26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2198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 smtClean="0">
                <a:solidFill>
                  <a:srgbClr val="C00000"/>
                </a:solidFill>
              </a:rPr>
              <a:t>Obrigações de fazer e não fazer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764704"/>
            <a:ext cx="9136571" cy="5632576"/>
          </a:xfrm>
        </p:spPr>
        <p:txBody>
          <a:bodyPr/>
          <a:lstStyle/>
          <a:p>
            <a:pPr marL="342900" lvl="1" indent="-342900">
              <a:spcBef>
                <a:spcPts val="270"/>
              </a:spcBef>
              <a:spcAft>
                <a:spcPts val="27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dirty="0"/>
              <a:t>Cumprimento de sentença de fazer e não-fazer (536-537)</a:t>
            </a:r>
          </a:p>
          <a:p>
            <a:pPr marL="742950" lvl="2" indent="-342900">
              <a:spcBef>
                <a:spcPts val="270"/>
              </a:spcBef>
              <a:spcAft>
                <a:spcPts val="27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 smtClean="0"/>
              <a:t>Prazo para cumprimento</a:t>
            </a:r>
            <a:endParaRPr lang="pt-BR" sz="2600" dirty="0" smtClean="0"/>
          </a:p>
          <a:p>
            <a:pPr marL="1200150" lvl="3" indent="-342900">
              <a:spcBef>
                <a:spcPts val="270"/>
              </a:spcBef>
              <a:spcAft>
                <a:spcPts val="27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2400" dirty="0" smtClean="0"/>
              <a:t>Possibilidade </a:t>
            </a:r>
            <a:r>
              <a:rPr lang="pt-BR" sz="2400" dirty="0"/>
              <a:t>de impugnação (536 § 4º)</a:t>
            </a:r>
          </a:p>
          <a:p>
            <a:pPr marL="742950" lvl="2" indent="-342900">
              <a:spcBef>
                <a:spcPts val="270"/>
              </a:spcBef>
              <a:spcAft>
                <a:spcPts val="27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 smtClean="0"/>
              <a:t>Medidas executivas (art. 139 IV)</a:t>
            </a:r>
            <a:endParaRPr lang="pt-BR" sz="2600" dirty="0" smtClean="0"/>
          </a:p>
          <a:p>
            <a:pPr marL="1200150" lvl="3" indent="-342900">
              <a:spcBef>
                <a:spcPts val="270"/>
              </a:spcBef>
              <a:spcAft>
                <a:spcPts val="27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Busca e apreensão (536 §§ 1º e 2º)</a:t>
            </a:r>
          </a:p>
          <a:p>
            <a:pPr marL="1200150" lvl="3" indent="-342900">
              <a:spcBef>
                <a:spcPts val="270"/>
              </a:spcBef>
              <a:spcAft>
                <a:spcPts val="27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Crime de desobediência (536 § </a:t>
            </a:r>
            <a:r>
              <a:rPr lang="pt-BR" sz="2400" dirty="0" smtClean="0"/>
              <a:t>3º)</a:t>
            </a:r>
          </a:p>
          <a:p>
            <a:pPr marL="1200150" lvl="3" indent="-342900">
              <a:spcBef>
                <a:spcPts val="270"/>
              </a:spcBef>
              <a:spcAft>
                <a:spcPts val="27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2400" dirty="0" smtClean="0"/>
              <a:t>Regime </a:t>
            </a:r>
            <a:r>
              <a:rPr lang="pt-BR" sz="2400" dirty="0"/>
              <a:t>da multa (537)</a:t>
            </a:r>
          </a:p>
          <a:p>
            <a:pPr marL="1657350" lvl="4" indent="-342900">
              <a:spcBef>
                <a:spcPts val="270"/>
              </a:spcBef>
              <a:spcAft>
                <a:spcPts val="27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pt-BR" sz="2200" dirty="0"/>
              <a:t>Valor devido ao exequente (537 § 2º)</a:t>
            </a:r>
          </a:p>
          <a:p>
            <a:pPr marL="1657350" lvl="4" indent="-342900">
              <a:spcBef>
                <a:spcPts val="270"/>
              </a:spcBef>
              <a:spcAft>
                <a:spcPts val="27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pt-BR" sz="2200" dirty="0"/>
              <a:t>Cumprimento provisório </a:t>
            </a:r>
            <a:r>
              <a:rPr lang="pt-BR" sz="2200" i="1" dirty="0"/>
              <a:t>mas</a:t>
            </a:r>
            <a:r>
              <a:rPr lang="pt-BR" sz="2200" dirty="0"/>
              <a:t> </a:t>
            </a:r>
            <a:r>
              <a:rPr lang="pt-BR" sz="2200" dirty="0" smtClean="0"/>
              <a:t>levantamento </a:t>
            </a:r>
            <a:r>
              <a:rPr lang="pt-BR" sz="2200" dirty="0"/>
              <a:t>após </a:t>
            </a:r>
            <a:r>
              <a:rPr lang="pt-BR" sz="2200" dirty="0" smtClean="0"/>
              <a:t>trânsito em julgado ou </a:t>
            </a:r>
            <a:r>
              <a:rPr lang="pt-BR" sz="2200" dirty="0"/>
              <a:t>ARE/ARESP (537 § 3º</a:t>
            </a:r>
            <a:r>
              <a:rPr lang="pt-BR" sz="2200" dirty="0" smtClean="0"/>
              <a:t>)</a:t>
            </a:r>
            <a:endParaRPr lang="pt-BR" sz="22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5331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 smtClean="0">
                <a:solidFill>
                  <a:srgbClr val="C00000"/>
                </a:solidFill>
              </a:rPr>
              <a:t>Obrigações de entrega de coisa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764704"/>
            <a:ext cx="9136571" cy="5632576"/>
          </a:xfrm>
        </p:spPr>
        <p:txBody>
          <a:bodyPr/>
          <a:lstStyle/>
          <a:p>
            <a:pPr marL="342900" lvl="1" indent="-342900">
              <a:spcBef>
                <a:spcPts val="270"/>
              </a:spcBef>
              <a:spcAft>
                <a:spcPts val="27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dirty="0" smtClean="0"/>
              <a:t>Cumprimento </a:t>
            </a:r>
            <a:r>
              <a:rPr lang="pt-BR" dirty="0"/>
              <a:t>de sentença de entrega de coisa (538)</a:t>
            </a:r>
          </a:p>
          <a:p>
            <a:pPr marL="742950" lvl="2" indent="-342900">
              <a:spcBef>
                <a:spcPts val="270"/>
              </a:spcBef>
              <a:spcAft>
                <a:spcPts val="27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 smtClean="0"/>
              <a:t>Medidas executivas</a:t>
            </a:r>
          </a:p>
          <a:p>
            <a:pPr marL="1200150" lvl="3" indent="-342900">
              <a:spcBef>
                <a:spcPts val="270"/>
              </a:spcBef>
              <a:spcAft>
                <a:spcPts val="27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Busca e apreensão (538 </a:t>
            </a:r>
            <a:r>
              <a:rPr lang="pt-BR" sz="2400" i="1" dirty="0"/>
              <a:t>caput</a:t>
            </a:r>
            <a:r>
              <a:rPr lang="pt-BR" sz="2400" dirty="0"/>
              <a:t> + 806 § 2º)</a:t>
            </a:r>
          </a:p>
          <a:p>
            <a:pPr marL="742950" lvl="2" indent="-342900">
              <a:spcBef>
                <a:spcPts val="270"/>
              </a:spcBef>
              <a:spcAft>
                <a:spcPts val="27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600" dirty="0" smtClean="0"/>
              <a:t>Direito </a:t>
            </a:r>
            <a:r>
              <a:rPr lang="pt-BR" sz="2600" dirty="0"/>
              <a:t>de retenção em contestação (538 § 2º)</a:t>
            </a:r>
          </a:p>
          <a:p>
            <a:pPr marL="1200150" lvl="3" indent="-342900">
              <a:spcBef>
                <a:spcPts val="270"/>
              </a:spcBef>
              <a:spcAft>
                <a:spcPts val="27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2400" dirty="0" smtClean="0"/>
              <a:t>Mas: e </a:t>
            </a:r>
            <a:r>
              <a:rPr lang="pt-BR" sz="2400" dirty="0"/>
              <a:t>se </a:t>
            </a:r>
            <a:r>
              <a:rPr lang="pt-BR" sz="2400" dirty="0" smtClean="0"/>
              <a:t>se tratar de tutela </a:t>
            </a:r>
            <a:r>
              <a:rPr lang="pt-BR" sz="2400" dirty="0"/>
              <a:t>provisória?</a:t>
            </a:r>
          </a:p>
          <a:p>
            <a:pPr marL="342900" lvl="1" indent="-342900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5139736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</TotalTime>
  <Words>731</Words>
  <Application>Microsoft Office PowerPoint</Application>
  <PresentationFormat>Apresentação na tela (4:3)</PresentationFormat>
  <Paragraphs>108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Design padrão</vt:lpstr>
      <vt:lpstr>CUMPRIMENTO DE SENTENÇA desafios teóricos e práticos</vt:lpstr>
      <vt:lpstr>Visão estrutural do CPC 2015 (1)</vt:lpstr>
      <vt:lpstr>Visão estrutural do CPC 2015 (2)</vt:lpstr>
      <vt:lpstr>Considerações iniciais</vt:lpstr>
      <vt:lpstr>Disposições gerais</vt:lpstr>
      <vt:lpstr>Cumprimento provisório</vt:lpstr>
      <vt:lpstr>Obrigações de pagar</vt:lpstr>
      <vt:lpstr>Obrigações de fazer e não fazer</vt:lpstr>
      <vt:lpstr>Obrigações de entrega de coisa</vt:lpstr>
      <vt:lpstr>Impugnação</vt:lpstr>
      <vt:lpstr>Outras defesas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SVS13A17</cp:lastModifiedBy>
  <cp:revision>146</cp:revision>
  <cp:lastPrinted>2017-03-02T21:38:01Z</cp:lastPrinted>
  <dcterms:created xsi:type="dcterms:W3CDTF">2007-03-23T14:32:10Z</dcterms:created>
  <dcterms:modified xsi:type="dcterms:W3CDTF">2018-03-22T17:44:17Z</dcterms:modified>
</cp:coreProperties>
</file>