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0" r:id="rId2"/>
    <p:sldId id="339" r:id="rId3"/>
    <p:sldId id="349" r:id="rId4"/>
    <p:sldId id="341" r:id="rId5"/>
    <p:sldId id="350" r:id="rId6"/>
    <p:sldId id="351" r:id="rId7"/>
    <p:sldId id="321" r:id="rId8"/>
    <p:sldId id="294" r:id="rId9"/>
    <p:sldId id="348" r:id="rId10"/>
  </p:sldIdLst>
  <p:sldSz cx="9144000" cy="6858000" type="screen4x3"/>
  <p:notesSz cx="6865938" cy="95408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234"/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9431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21/02/2019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9431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21/02/2019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49338" y="717550"/>
            <a:ext cx="4767262" cy="357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6279" y="4532674"/>
            <a:ext cx="5493384" cy="4293394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58" y="0"/>
            <a:ext cx="9144000" cy="191683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VISÃO CONTEMPORÂNEA DOS PRINCÍPIOS CONSTITUCIONAIS NO PROCESSO</a:t>
            </a:r>
            <a:br>
              <a:rPr lang="pt-BR" sz="3600" b="1" dirty="0">
                <a:solidFill>
                  <a:srgbClr val="C00000"/>
                </a:solidFill>
              </a:rPr>
            </a:br>
            <a:endParaRPr lang="pt-BR" sz="27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51520" y="1715738"/>
            <a:ext cx="8784976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 eaLnBrk="1" hangingPunct="1"/>
            <a:r>
              <a:rPr lang="pt-BR" altLang="pt-BR" sz="3200" b="1" dirty="0">
                <a:solidFill>
                  <a:schemeClr val="bg1">
                    <a:lumMod val="50000"/>
                  </a:schemeClr>
                </a:solidFill>
              </a:rPr>
              <a:t>PUCSP-Cogeae</a:t>
            </a:r>
          </a:p>
          <a:p>
            <a:pPr algn="ctr" eaLnBrk="1" hangingPunct="1"/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0070C0"/>
                </a:solidFill>
              </a:rPr>
              <a:t>São Paulo, SP, 23 de fevereiro de 2019</a:t>
            </a:r>
            <a:endParaRPr lang="pt-BR" altLang="pt-BR" sz="2400" b="1" dirty="0">
              <a:solidFill>
                <a:srgbClr val="0070C0"/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bg1">
                    <a:lumMod val="50000"/>
                  </a:schemeClr>
                </a:solidFill>
              </a:rPr>
              <a:t>Cassio Scarpinella Bueno</a:t>
            </a:r>
            <a:endParaRPr lang="en-US" altLang="pt-BR" sz="2000" b="1" dirty="0">
              <a:solidFill>
                <a:schemeClr val="bg1">
                  <a:lumMod val="50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1218115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constitucional do 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processual civil (1)</a:t>
            </a:r>
            <a:br>
              <a:rPr lang="pt-B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1196752"/>
            <a:ext cx="9129141" cy="5200528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3000" dirty="0"/>
              <a:t>Art. 1º CPC</a:t>
            </a:r>
            <a:r>
              <a:rPr lang="pt-BR" sz="3000" dirty="0"/>
              <a:t>: O processo civil será </a:t>
            </a:r>
            <a:r>
              <a:rPr lang="pt-BR" sz="3000" b="1" dirty="0"/>
              <a:t>ordenado</a:t>
            </a:r>
            <a:r>
              <a:rPr lang="pt-BR" sz="3000" dirty="0"/>
              <a:t>, </a:t>
            </a:r>
            <a:r>
              <a:rPr lang="pt-BR" sz="3000" b="1" dirty="0"/>
              <a:t>disciplinado</a:t>
            </a:r>
            <a:r>
              <a:rPr lang="pt-BR" sz="3000" dirty="0"/>
              <a:t> e </a:t>
            </a:r>
            <a:r>
              <a:rPr lang="pt-BR" sz="3000" b="1" dirty="0"/>
              <a:t>interpretado</a:t>
            </a:r>
            <a:r>
              <a:rPr lang="pt-BR" sz="3000" dirty="0"/>
              <a:t> conforme os valores e as normas fundamentais estabelecidos na Constituição da República Federativa do Brasil, observando-se as disposições deste Código.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3000" dirty="0"/>
              <a:t>Uma (mera) proposta/opção metodológica </a:t>
            </a:r>
            <a:r>
              <a:rPr lang="pt-BR" sz="3000" b="1" dirty="0">
                <a:solidFill>
                  <a:srgbClr val="FF0000"/>
                </a:solidFill>
              </a:rPr>
              <a:t>(?)</a:t>
            </a:r>
          </a:p>
          <a:p>
            <a:pPr lvl="1" eaLnBrk="1" hangingPunct="1">
              <a:buClr>
                <a:srgbClr val="C00000"/>
              </a:buClr>
              <a:buFont typeface="Arial" charset="0"/>
              <a:buChar char="•"/>
            </a:pPr>
            <a:r>
              <a:rPr lang="pt-BR" sz="3000" dirty="0"/>
              <a:t>O Projeto da Câmara e seus significados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3000" dirty="0"/>
              <a:t>Couture (1946), Liebman (1952) Frederico Marques (1952), Grinover (1973), Andolina/Vignera (1990)</a:t>
            </a:r>
            <a:endParaRPr lang="pt-BR" sz="30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01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1218115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constitucional do 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processual civil (2)</a:t>
            </a:r>
            <a:br>
              <a:rPr lang="pt-B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1196752"/>
            <a:ext cx="9129141" cy="5200528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Alcance e aplicações:</a:t>
            </a:r>
          </a:p>
          <a:p>
            <a:pPr lvl="1" eaLnBrk="1" hangingPunct="1">
              <a:buClr>
                <a:srgbClr val="C00000"/>
              </a:buClr>
              <a:buFont typeface="Arial" charset="0"/>
              <a:buChar char="•"/>
            </a:pPr>
            <a:r>
              <a:rPr lang="pt-BR" dirty="0"/>
              <a:t>Princípios constitucionais do direito processual civil</a:t>
            </a:r>
          </a:p>
          <a:p>
            <a:pPr lvl="1" eaLnBrk="1" hangingPunct="1">
              <a:buClr>
                <a:srgbClr val="C00000"/>
              </a:buClr>
              <a:buFont typeface="Arial" charset="0"/>
              <a:buChar char="•"/>
            </a:pPr>
            <a:r>
              <a:rPr lang="en-US" dirty="0"/>
              <a:t>Organização judiciária</a:t>
            </a:r>
          </a:p>
          <a:p>
            <a:pPr lvl="1" eaLnBrk="1" hangingPunct="1">
              <a:buClr>
                <a:srgbClr val="C00000"/>
              </a:buClr>
              <a:buFont typeface="Arial" charset="0"/>
              <a:buChar char="•"/>
            </a:pPr>
            <a:r>
              <a:rPr lang="en-US" dirty="0"/>
              <a:t>Funções essenciais à Administração da Justiça</a:t>
            </a:r>
          </a:p>
          <a:p>
            <a:pPr lvl="1" eaLnBrk="1" hangingPunct="1">
              <a:buClr>
                <a:srgbClr val="C00000"/>
              </a:buClr>
              <a:buFont typeface="Arial" charset="0"/>
              <a:buChar char="•"/>
            </a:pPr>
            <a:r>
              <a:rPr lang="en-US" dirty="0"/>
              <a:t>Procedimentos jurisdicionais constitucionalmente diferenciados</a:t>
            </a:r>
          </a:p>
          <a:p>
            <a:pPr lvl="1" eaLnBrk="1" hangingPunct="1">
              <a:buClr>
                <a:srgbClr val="C00000"/>
              </a:buClr>
              <a:buFont typeface="Arial" charset="0"/>
              <a:buChar char="•"/>
            </a:pPr>
            <a:r>
              <a:rPr lang="en-US" dirty="0"/>
              <a:t>Normas de concretização do direito processual civil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Parafraseando Cappelletti: “O </a:t>
            </a:r>
            <a:r>
              <a:rPr lang="pt-BR" sz="2800" i="1" dirty="0"/>
              <a:t>modelo constitucional do direito processual civil </a:t>
            </a:r>
            <a:r>
              <a:rPr lang="pt-BR" sz="2800" dirty="0"/>
              <a:t>como </a:t>
            </a:r>
            <a:r>
              <a:rPr lang="pt-BR" sz="2800" b="1" dirty="0"/>
              <a:t>programa de reforma</a:t>
            </a:r>
            <a:r>
              <a:rPr lang="pt-BR" sz="2800" dirty="0"/>
              <a:t> e </a:t>
            </a:r>
            <a:r>
              <a:rPr lang="pt-BR" sz="2800" b="1" dirty="0"/>
              <a:t>como método de pensamento</a:t>
            </a:r>
            <a:r>
              <a:rPr lang="pt-BR" sz="2800" dirty="0"/>
              <a:t> do Direito Processual Civil vigente”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873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1074099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Princípios constitucionais (1)</a:t>
            </a:r>
            <a:br>
              <a:rPr lang="pt-BR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8" y="836712"/>
            <a:ext cx="9151429" cy="5560568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2600" dirty="0"/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/>
              <a:t>Princípios-síntese: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Devido processo </a:t>
            </a:r>
            <a:r>
              <a:rPr lang="pt-BR" sz="2400" i="1" dirty="0"/>
              <a:t>constitucional</a:t>
            </a:r>
            <a:r>
              <a:rPr lang="pt-BR" sz="2400" dirty="0"/>
              <a:t> (art. 5º LIV CF)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Acesso à Justiça (art. 5º XXXV CF + art. 3º CPC)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Efetividade do direito pelo e no processo (art. 5º XXXV CF + art. 4º CPC)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600" dirty="0"/>
              <a:t>Espelho dos princípios constitucionais no CPC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Contraditório (art. 5º LV CF + arts. 9º e 10 CPC)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dirty="0"/>
              <a:t>Cooperação (art. 5º LV CF + art. 6º CPC)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Motivação (art. 93 IX e X CF + arts. 11 e 489 §§ 1º e 2º CPC) </a:t>
            </a:r>
          </a:p>
          <a:p>
            <a:pPr marL="80010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Duração razoável do processo (eficiência processual) </a:t>
            </a:r>
          </a:p>
          <a:p>
            <a:pPr lvl="1" indent="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None/>
            </a:pPr>
            <a:r>
              <a:rPr lang="pt-BR" sz="2400" dirty="0"/>
              <a:t>    (art. 5º LXXVIII CF  + art. 4º CPC)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600" dirty="0"/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821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1074099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Princípios constitucionais (2)</a:t>
            </a:r>
            <a:br>
              <a:rPr lang="pt-BR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36570" cy="5344544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dirty="0"/>
              <a:t>Outros princípios constitucionais: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3200" dirty="0"/>
              <a:t>Atipicidade das provas (art. 5º X XII e LVI CF)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3200" dirty="0"/>
              <a:t>Duplo grau (princípio </a:t>
            </a:r>
            <a:r>
              <a:rPr lang="pt-BR" sz="3200" i="1" dirty="0"/>
              <a:t>implícito</a:t>
            </a:r>
            <a:r>
              <a:rPr lang="pt-BR" sz="3200" dirty="0"/>
              <a:t>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3200" dirty="0"/>
              <a:t>Colegialidade (art. 96 I </a:t>
            </a:r>
            <a:r>
              <a:rPr lang="pt-BR" sz="3200" i="1" dirty="0"/>
              <a:t>a</a:t>
            </a:r>
            <a:r>
              <a:rPr lang="pt-BR" sz="3200" dirty="0"/>
              <a:t> CF)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3200" dirty="0"/>
              <a:t>Reserva do Plenário para declaração de inconstitucionalidade de lei ou ato normativo (art. 97 CF)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3200" dirty="0"/>
              <a:t>Assistência jurídica integral e gratuita (art. 5º LXXIV CF)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dirty="0"/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811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5419" y="-21363"/>
            <a:ext cx="8909070" cy="802019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Propostas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80656"/>
            <a:ext cx="9136570" cy="5616624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Nova postura do processualista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“Filtragem constitucional” 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Interpretação (art. 8º) e </a:t>
            </a:r>
            <a:r>
              <a:rPr lang="en-US" sz="2600" i="1" dirty="0"/>
              <a:t>motivação </a:t>
            </a:r>
            <a:r>
              <a:rPr lang="en-US" sz="2600" dirty="0"/>
              <a:t>(art. 489)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Análise de inconstitucionalidades </a:t>
            </a:r>
            <a:r>
              <a:rPr lang="en-US" sz="2800" i="1" dirty="0"/>
              <a:t>formais</a:t>
            </a:r>
            <a:r>
              <a:rPr lang="en-US" sz="2800" dirty="0"/>
              <a:t> 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Processo legislativo (art. 65 par ún CF)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Vícios de iniciativa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Análise de inconstitucionalidades </a:t>
            </a:r>
            <a:r>
              <a:rPr lang="en-US" sz="2800" i="1" dirty="0"/>
              <a:t>substanciais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Efeitos “vinculantes” das decisões (947 § 3º)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Vedação da tutela provisória (1059)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Revisitação dos “institutos fundamentais do direito processual civil”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A ênfase na tutela jurisdicional: o </a:t>
            </a:r>
            <a:r>
              <a:rPr lang="en-US" sz="2600" i="1" dirty="0">
                <a:solidFill>
                  <a:srgbClr val="FF0000"/>
                </a:solidFill>
              </a:rPr>
              <a:t>neoconcretismo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148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6" y="2"/>
            <a:ext cx="9107994" cy="10118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Reflexão final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-36257" y="984323"/>
            <a:ext cx="925252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719138" lvl="1" indent="-457200" eaLnBrk="1" hangingPunct="1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altLang="pt-BR" sz="3200" dirty="0"/>
              <a:t> “A partir da nova perspectiva pós-constitucional, o problema do processo não se limita apenas ao seu ‘</a:t>
            </a:r>
            <a:r>
              <a:rPr lang="pt-BR" altLang="pt-BR" sz="3200" b="1" dirty="0"/>
              <a:t>ser</a:t>
            </a:r>
            <a:r>
              <a:rPr lang="pt-BR" altLang="pt-BR" sz="3200" dirty="0"/>
              <a:t>’, é dizer à sua </a:t>
            </a:r>
            <a:r>
              <a:rPr lang="pt-BR" altLang="pt-BR" sz="3200" i="1" dirty="0"/>
              <a:t>concreta organização de acordo com as leis processuais</a:t>
            </a:r>
            <a:r>
              <a:rPr lang="pt-BR" altLang="pt-BR" sz="3200" dirty="0"/>
              <a:t>, mas também ao seu ‘</a:t>
            </a:r>
            <a:r>
              <a:rPr lang="pt-BR" altLang="pt-BR" sz="3200" b="1" dirty="0"/>
              <a:t>dever-ser</a:t>
            </a:r>
            <a:r>
              <a:rPr lang="pt-BR" altLang="pt-BR" sz="3200" dirty="0"/>
              <a:t>’, ou seja à </a:t>
            </a:r>
            <a:r>
              <a:rPr lang="pt-BR" altLang="pt-BR" sz="3200" i="1" dirty="0"/>
              <a:t>conformidade de sua disciplina positiva com as previsões constitucionais</a:t>
            </a:r>
            <a:r>
              <a:rPr lang="pt-BR" altLang="pt-BR" sz="3200" dirty="0"/>
              <a:t>” (Andolina e Vignera)</a:t>
            </a:r>
          </a:p>
          <a:p>
            <a:pPr marL="719138" lvl="1" indent="-457200" eaLnBrk="1" hangingPunct="1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altLang="pt-BR" sz="3200" dirty="0"/>
              <a:t>Um </a:t>
            </a:r>
            <a:r>
              <a:rPr lang="pt-BR" altLang="pt-BR" sz="3200" i="1" dirty="0"/>
              <a:t>novo</a:t>
            </a:r>
            <a:r>
              <a:rPr lang="pt-BR" altLang="pt-BR" sz="3200" dirty="0"/>
              <a:t> CPC </a:t>
            </a:r>
            <a:r>
              <a:rPr lang="pt-BR" altLang="pt-BR" sz="3200" i="1" dirty="0"/>
              <a:t>ou</a:t>
            </a:r>
            <a:r>
              <a:rPr lang="pt-BR" altLang="pt-BR" sz="3200" dirty="0"/>
              <a:t> uma nova forma de </a:t>
            </a:r>
            <a:r>
              <a:rPr lang="pt-BR" altLang="pt-BR" sz="3200" i="1" dirty="0"/>
              <a:t>pensar</a:t>
            </a:r>
            <a:r>
              <a:rPr lang="pt-BR" altLang="pt-BR" sz="3200" dirty="0"/>
              <a:t> o direito processual civil </a:t>
            </a:r>
            <a:r>
              <a:rPr lang="pt-BR" altLang="pt-BR" sz="3200" b="1" dirty="0">
                <a:solidFill>
                  <a:srgbClr val="FF0000"/>
                </a:solidFill>
              </a:rPr>
              <a:t>(?)</a:t>
            </a:r>
            <a:endParaRPr lang="pt-BR" altLang="pt-BR" sz="3200" dirty="0"/>
          </a:p>
          <a:p>
            <a:pPr marL="342900" indent="-342900" algn="ctr" eaLnBrk="1" hangingPunct="1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77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6257" y="1"/>
            <a:ext cx="9107994" cy="76470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convite ...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1052737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4000" dirty="0"/>
          </a:p>
          <a:p>
            <a:pPr>
              <a:buClr>
                <a:schemeClr val="bg1">
                  <a:lumMod val="50000"/>
                </a:schemeClr>
              </a:buClr>
            </a:pPr>
            <a:endParaRPr lang="pt-BR" sz="3600" dirty="0"/>
          </a:p>
          <a:p>
            <a:pPr marL="457200" indent="-457200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6E90E95-D752-4A8C-9010-6F1551582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7632849" cy="578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25094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</TotalTime>
  <Words>509</Words>
  <Application>Microsoft Office PowerPoint</Application>
  <PresentationFormat>Apresentação na tela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Design padrão</vt:lpstr>
      <vt:lpstr> VISÃO CONTEMPORÂNEA DOS PRINCÍPIOS CONSTITUCIONAIS NO PROCESSO </vt:lpstr>
      <vt:lpstr> Modelo constitucional do  direito processual civil (1) </vt:lpstr>
      <vt:lpstr> Modelo constitucional do  direito processual civil (2) </vt:lpstr>
      <vt:lpstr>  Princípios constitucionais (1)  </vt:lpstr>
      <vt:lpstr>  Princípios constitucionais (2)  </vt:lpstr>
      <vt:lpstr> Propostas </vt:lpstr>
      <vt:lpstr>Reflexão final</vt:lpstr>
      <vt:lpstr>Apresentação do PowerPoint</vt:lpstr>
      <vt:lpstr> Um convite ...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283</cp:revision>
  <cp:lastPrinted>2017-06-30T09:41:53Z</cp:lastPrinted>
  <dcterms:created xsi:type="dcterms:W3CDTF">2007-03-23T14:32:10Z</dcterms:created>
  <dcterms:modified xsi:type="dcterms:W3CDTF">2019-02-21T19:28:37Z</dcterms:modified>
</cp:coreProperties>
</file>