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0" r:id="rId2"/>
    <p:sldId id="365" r:id="rId3"/>
    <p:sldId id="378" r:id="rId4"/>
    <p:sldId id="379" r:id="rId5"/>
    <p:sldId id="375" r:id="rId6"/>
    <p:sldId id="371" r:id="rId7"/>
    <p:sldId id="376" r:id="rId8"/>
    <p:sldId id="380" r:id="rId9"/>
    <p:sldId id="381" r:id="rId10"/>
    <p:sldId id="382" r:id="rId11"/>
    <p:sldId id="312" r:id="rId12"/>
    <p:sldId id="328" r:id="rId13"/>
  </p:sldIdLst>
  <p:sldSz cx="9144000" cy="6858000" type="screen4x3"/>
  <p:notesSz cx="6888163" cy="1002188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B6EE4116-C53D-403E-96FB-4DC161C62F2A}">
          <p14:sldIdLst>
            <p14:sldId id="290"/>
            <p14:sldId id="365"/>
            <p14:sldId id="378"/>
            <p14:sldId id="379"/>
            <p14:sldId id="375"/>
            <p14:sldId id="371"/>
            <p14:sldId id="376"/>
            <p14:sldId id="380"/>
            <p14:sldId id="381"/>
            <p14:sldId id="382"/>
            <p14:sldId id="312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2C00"/>
    <a:srgbClr val="FE30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2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09/04/2018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2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202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09/04/2018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08563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05" tIns="45802" rIns="91605" bIns="45802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500" y="4761193"/>
            <a:ext cx="5511166" cy="4509849"/>
          </a:xfrm>
          <a:prstGeom prst="rect">
            <a:avLst/>
          </a:prstGeom>
        </p:spPr>
        <p:txBody>
          <a:bodyPr vert="horz" lIns="91605" tIns="45802" rIns="91605" bIns="45802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202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711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8908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2466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5177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1966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7521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4340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9727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1931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9193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04" y="-23333"/>
            <a:ext cx="9143999" cy="1967775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DE CONTENCIOSO E IMPACTOS DO CPC NOS DEPARTAMENTOS JURÍDICOS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22352" y="2537144"/>
            <a:ext cx="84844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755576" y="2060848"/>
            <a:ext cx="770485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endParaRPr lang="en-US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US" altLang="pt-BR" sz="3200" b="1" dirty="0"/>
              <a:t>PUCSP – Cogeae</a:t>
            </a:r>
          </a:p>
          <a:p>
            <a:pPr algn="ctr"/>
            <a:endParaRPr lang="pt-BR" altLang="pt-BR" sz="2800" b="1" dirty="0"/>
          </a:p>
          <a:p>
            <a:pPr algn="ctr" eaLnBrk="1" hangingPunct="1"/>
            <a:r>
              <a:rPr lang="pt-BR" altLang="pt-BR" sz="4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Cassio Scarpinella Bueno</a:t>
            </a:r>
          </a:p>
          <a:p>
            <a:pPr algn="r"/>
            <a:endParaRPr lang="en-US" altLang="pt-BR" sz="2800" b="1" dirty="0"/>
          </a:p>
          <a:p>
            <a:pPr algn="ctr"/>
            <a:r>
              <a:rPr lang="en-US" altLang="pt-BR" sz="2400" b="1" dirty="0"/>
              <a:t>São Paulo, SP, 9 de abril de 2018</a:t>
            </a:r>
            <a:endParaRPr lang="pt-BR" altLang="pt-BR" sz="2400" b="1" dirty="0"/>
          </a:p>
          <a:p>
            <a:pPr algn="ctr" eaLnBrk="1" hangingPunct="1"/>
            <a:endParaRPr lang="pt-BR" altLang="pt-BR" sz="2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en-US" alt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www.scarpinellabueno.com.br</a:t>
            </a:r>
          </a:p>
          <a:p>
            <a:pPr algn="ctr" eaLnBrk="1" hangingPunct="1"/>
            <a:r>
              <a:rPr lang="en-US" altLang="pt-BR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www.facebook.com/cassioscarpinellabueno</a:t>
            </a:r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44473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Provas em espécie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Depoimento pessoal (385-388)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Confissão (389-395)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Exibição de documento ou coisa (396-404)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Prova documental (405-438)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</a:t>
            </a:r>
            <a:r>
              <a:rPr lang="pt-BR" sz="2400" dirty="0"/>
              <a:t>rova “pré-constituída”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Documentos eletrônicos (439-441)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Prova testemunhal (442-463)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Ata notarial (384)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Prova pericial (464-480)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Inspeção judicial (481-484)</a:t>
            </a:r>
          </a:p>
          <a:p>
            <a:pPr marL="0" indent="0">
              <a:spcBef>
                <a:spcPts val="130"/>
              </a:spcBef>
              <a:spcAft>
                <a:spcPts val="130"/>
              </a:spcAft>
              <a:buClr>
                <a:srgbClr val="FF0000"/>
              </a:buClr>
              <a:buNone/>
            </a:pPr>
            <a:endParaRPr lang="pt-BR" b="1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7355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42528"/>
            <a:ext cx="6425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4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4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4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39502" y="23928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873596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47904" y="5563351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4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4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A28F1D1-3037-4CE6-BB67-A0F2CCF9F3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036784"/>
            <a:ext cx="3168352" cy="4480448"/>
          </a:xfrm>
          <a:prstGeom prst="rect">
            <a:avLst/>
          </a:prstGeom>
        </p:spPr>
      </p:pic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038668"/>
            <a:ext cx="3701210" cy="447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8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fundamentais (1)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 lnSpcReduction="10000"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Art. 1º: </a:t>
            </a:r>
            <a:r>
              <a:rPr lang="pt-BR" sz="2800" dirty="0">
                <a:solidFill>
                  <a:srgbClr val="3A2C00"/>
                </a:solidFill>
              </a:rPr>
              <a:t>modelo constitucional do direito processual civil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solidFill>
                  <a:srgbClr val="3A2C00"/>
                </a:solidFill>
              </a:rPr>
              <a:t>Princípios constitucionais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3A2C00"/>
                </a:solidFill>
              </a:rPr>
              <a:t>Princípios-síntese</a:t>
            </a:r>
            <a:endParaRPr lang="pt-BR" i="1" dirty="0">
              <a:solidFill>
                <a:srgbClr val="3A2C00"/>
              </a:solidFill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solidFill>
                  <a:srgbClr val="3A2C00"/>
                </a:solidFill>
              </a:rPr>
              <a:t>Organização judiciária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solidFill>
                  <a:srgbClr val="3A2C00"/>
                </a:solidFill>
              </a:rPr>
              <a:t>Funções essenciais à administração da justiça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solidFill>
                  <a:srgbClr val="3A2C00"/>
                </a:solidFill>
              </a:rPr>
              <a:t>Procedimentos constitucionalmente diferenciados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Art. 2º: princípio dispositivo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Art. 3º: acesso à justiça e meios alternativos de resolução de conflitos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Art. 4º: efetividade do direito material pelo processo (incluída a </a:t>
            </a:r>
            <a:r>
              <a:rPr lang="pt-BR" sz="2800" dirty="0">
                <a:solidFill>
                  <a:srgbClr val="FF0000"/>
                </a:solidFill>
              </a:rPr>
              <a:t>“atividade satisfativa”</a:t>
            </a:r>
            <a:r>
              <a:rPr lang="pt-BR" sz="2800" dirty="0"/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Art. 5º: boa-fé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sz="2800" dirty="0"/>
          </a:p>
          <a:p>
            <a:pPr marL="0" lvl="1" indent="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None/>
            </a:pP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4572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fundamentais (2)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78" y="945660"/>
            <a:ext cx="9139467" cy="5624600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3000" dirty="0"/>
              <a:t>Art. 6º: modelo </a:t>
            </a:r>
            <a:r>
              <a:rPr lang="en-US" sz="3000" i="1" dirty="0"/>
              <a:t>cooperativo</a:t>
            </a:r>
            <a:r>
              <a:rPr lang="en-US" sz="3000" dirty="0"/>
              <a:t> de processo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3000" dirty="0"/>
              <a:t>Art. 7º: princípio da isonomia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3000" dirty="0"/>
              <a:t>Art. 8º: critérios de hermenêutica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3000" dirty="0"/>
              <a:t>Art. 9º: casos de postergamento do contraditório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3000" dirty="0"/>
              <a:t>Art. 10: vedação da “decisão-surpresa”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3000" dirty="0"/>
              <a:t>Art. 11: publicidade e fundamentação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3000" dirty="0"/>
              <a:t>Art. 12: ordem cronológica de conclusão, publicação e efetivação (art. 153)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Alterações da Lei 13.256/2016</a:t>
            </a:r>
            <a:endParaRPr lang="pt-BR" dirty="0"/>
          </a:p>
          <a:p>
            <a:pPr marL="0" lvl="1" indent="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None/>
            </a:pPr>
            <a:endParaRPr lang="pt-BR" sz="2400" dirty="0"/>
          </a:p>
          <a:p>
            <a:pPr marL="0" lvl="1" indent="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None/>
            </a:pP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110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44473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Honorários advocatícios (1)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/>
          </a:bodyPr>
          <a:lstStyle/>
          <a:p>
            <a:pPr marL="171450" indent="-57150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Princípio da causalidade (</a:t>
            </a:r>
            <a:r>
              <a:rPr lang="pt-BR" sz="2800" i="1" dirty="0"/>
              <a:t>caput</a:t>
            </a:r>
            <a:r>
              <a:rPr lang="pt-BR" sz="2800" dirty="0"/>
              <a:t>) </a:t>
            </a:r>
            <a:r>
              <a:rPr lang="pt-BR" sz="2800" b="1" dirty="0">
                <a:solidFill>
                  <a:srgbClr val="FF0000"/>
                </a:solidFill>
              </a:rPr>
              <a:t>(?)</a:t>
            </a:r>
          </a:p>
          <a:p>
            <a:pPr marL="742950" lvl="2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Quando houver </a:t>
            </a:r>
            <a:r>
              <a:rPr lang="pt-BR" sz="2200" u="sng" dirty="0"/>
              <a:t>perda</a:t>
            </a:r>
            <a:r>
              <a:rPr lang="pt-BR" sz="2200" dirty="0"/>
              <a:t> do objeto (§ 10)</a:t>
            </a:r>
          </a:p>
          <a:p>
            <a:pPr marL="457200" lvl="1" indent="-45720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Honorários cumulativos (§ 1º)</a:t>
            </a:r>
          </a:p>
          <a:p>
            <a:pPr marL="857250" lvl="2" indent="-457200">
              <a:spcBef>
                <a:spcPts val="2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Cumprimento provisório (520 § 2º)</a:t>
            </a:r>
            <a:endParaRPr lang="pt-BR" sz="2200" dirty="0"/>
          </a:p>
          <a:p>
            <a:pPr marL="571500" lvl="1" indent="-57150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10 a 20% (§ 2º)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Independentemente do conteúdo (§ 6º)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Salvo causas em que inestimável ou irrisório o valor (§ 8º)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Fazenda Pública (§§ 3º a 5º)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No cumprimento sem impugnação (§ 7º)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Ato ilícito = soma das prestações vencidas + 12 prestações vincendas (§ 9º)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Honorários “recursais” (§§ 11 e 12)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30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0011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Honorários advocatícios (2)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 fontScale="925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/>
              <a:t>Sucumbência em embargos e cumprimento (§ 13)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Direito do advogado e natureza alimentar (§ 14)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Súmula vinculante 47 STF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Vedação da compensação (Súm. 306 STJ)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Pagamento em nome da sociedade de advogados (§ 15)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Juros quando fixados em valor certo (§ 16)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Advocacia em causa própria (§ 17)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Ação autônoma para cobrar quando a decisão for omissa (§ 18)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Súm. 453 STJ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Advogados públicos e honorários sucumbenciais (§ 19)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Art. 29 da Lei n. 13.327/2016</a:t>
            </a:r>
            <a:endParaRPr lang="pt-BR" sz="2400" dirty="0"/>
          </a:p>
          <a:p>
            <a:pPr marL="342900" lvl="1" indent="-34290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sz="19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012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44473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Desconsideração da personalidade jurídica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Pedido pela parte ou MP (133 </a:t>
            </a:r>
            <a:r>
              <a:rPr lang="pt-BR" sz="2400" i="1" dirty="0"/>
              <a:t>caput</a:t>
            </a:r>
            <a:r>
              <a:rPr lang="pt-BR" sz="2400" dirty="0"/>
              <a:t>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As hipóteses são as do direito material (133 § 1º)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Desconsideração “inversa” (133 § 2º)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E</a:t>
            </a:r>
            <a:r>
              <a:rPr lang="pt-BR" sz="2000" dirty="0"/>
              <a:t>mbargos de terceiro (674 § 2º II)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Fase de conhecimento, liquidação, cumprimento e execução (134 </a:t>
            </a:r>
            <a:r>
              <a:rPr lang="pt-BR" sz="2400" i="1" dirty="0"/>
              <a:t>caput</a:t>
            </a:r>
            <a:r>
              <a:rPr lang="pt-BR" sz="2400" dirty="0"/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i="1" dirty="0"/>
              <a:t>Citação</a:t>
            </a:r>
            <a:r>
              <a:rPr lang="pt-BR" sz="2400" dirty="0"/>
              <a:t> para manifestação em 15 dias (135)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Tutela provisória de urgência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Julgamento por interlocutória (136)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Fraude à execução (137 + 792 § 3º)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Coisa julgada: limites </a:t>
            </a:r>
            <a:r>
              <a:rPr lang="en-US" sz="2400" i="1" dirty="0"/>
              <a:t>objetivos</a:t>
            </a:r>
            <a:r>
              <a:rPr lang="en-US" sz="2400" dirty="0"/>
              <a:t> e </a:t>
            </a:r>
            <a:r>
              <a:rPr lang="en-US" sz="2400" i="1" dirty="0"/>
              <a:t>subjetivos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Aplicações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Juizados Especiais (1062)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Execução Fiscal (?)</a:t>
            </a:r>
            <a:endParaRPr lang="pt-BR" sz="2000" dirty="0"/>
          </a:p>
          <a:p>
            <a:pPr marL="342900" lvl="1" indent="-34290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sz="30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168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44473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 lnSpcReduction="10000"/>
          </a:bodyPr>
          <a:lstStyle/>
          <a:p>
            <a:pPr>
              <a:spcBef>
                <a:spcPts val="130"/>
              </a:spcBef>
              <a:spcAft>
                <a:spcPts val="13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Generalização pelo CPC (138 </a:t>
            </a:r>
            <a:r>
              <a:rPr lang="pt-BR" sz="2800" i="1" dirty="0"/>
              <a:t>caput</a:t>
            </a:r>
            <a:r>
              <a:rPr lang="pt-BR" sz="2800" dirty="0"/>
              <a:t>)</a:t>
            </a:r>
          </a:p>
          <a:p>
            <a:pPr>
              <a:spcBef>
                <a:spcPts val="130"/>
              </a:spcBef>
              <a:spcAft>
                <a:spcPts val="13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Interesse institucional</a:t>
            </a:r>
          </a:p>
          <a:p>
            <a:pPr lvl="1">
              <a:spcBef>
                <a:spcPts val="130"/>
              </a:spcBef>
              <a:spcAft>
                <a:spcPts val="13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Representatividade adequada</a:t>
            </a:r>
          </a:p>
          <a:p>
            <a:pPr lvl="1">
              <a:spcBef>
                <a:spcPts val="130"/>
              </a:spcBef>
              <a:spcAft>
                <a:spcPts val="13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Especificidade do tema objeto da demanda</a:t>
            </a:r>
          </a:p>
          <a:p>
            <a:pPr lvl="1">
              <a:spcBef>
                <a:spcPts val="130"/>
              </a:spcBef>
              <a:spcAft>
                <a:spcPts val="13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Repercussão social da controvérsia</a:t>
            </a:r>
          </a:p>
          <a:p>
            <a:pPr lvl="1">
              <a:spcBef>
                <a:spcPts val="130"/>
              </a:spcBef>
              <a:spcAft>
                <a:spcPts val="13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i="1" dirty="0"/>
              <a:t>Um</a:t>
            </a:r>
            <a:r>
              <a:rPr lang="en-US" sz="2400" dirty="0"/>
              <a:t> “fiscal </a:t>
            </a:r>
            <a:r>
              <a:rPr lang="en-US" sz="2400" i="1" dirty="0"/>
              <a:t>setorizado </a:t>
            </a:r>
            <a:r>
              <a:rPr lang="en-US" sz="2400" dirty="0"/>
              <a:t>da ordem jurídica”</a:t>
            </a:r>
            <a:endParaRPr lang="pt-BR" sz="2400" dirty="0"/>
          </a:p>
          <a:p>
            <a:pPr>
              <a:spcBef>
                <a:spcPts val="130"/>
              </a:spcBef>
              <a:spcAft>
                <a:spcPts val="13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Dinâmica da intervenção (138 §§ 1º a 3º)</a:t>
            </a:r>
          </a:p>
          <a:p>
            <a:pPr lvl="1">
              <a:spcBef>
                <a:spcPts val="130"/>
              </a:spcBef>
              <a:spcAft>
                <a:spcPts val="13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Prazo</a:t>
            </a:r>
          </a:p>
          <a:p>
            <a:pPr lvl="1">
              <a:spcBef>
                <a:spcPts val="130"/>
              </a:spcBef>
              <a:spcAft>
                <a:spcPts val="13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Não altera a competência</a:t>
            </a:r>
          </a:p>
          <a:p>
            <a:pPr lvl="1">
              <a:spcBef>
                <a:spcPts val="130"/>
              </a:spcBef>
              <a:spcAft>
                <a:spcPts val="13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Não tem legitimidade recursal (salvo ED e IRDR)</a:t>
            </a:r>
          </a:p>
          <a:p>
            <a:pPr lvl="1">
              <a:spcBef>
                <a:spcPts val="130"/>
              </a:spcBef>
              <a:spcAft>
                <a:spcPts val="13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Fixação judicial do papel do </a:t>
            </a:r>
            <a:r>
              <a:rPr lang="pt-BR" sz="2400" i="1" dirty="0"/>
              <a:t>Amicus</a:t>
            </a:r>
            <a:endParaRPr lang="pt-BR" sz="2400" dirty="0"/>
          </a:p>
          <a:p>
            <a:pPr lvl="1">
              <a:spcBef>
                <a:spcPts val="130"/>
              </a:spcBef>
              <a:spcAft>
                <a:spcPts val="13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 relevância da fundamentação (984 § 2º e 1038 § 3º)</a:t>
            </a:r>
          </a:p>
          <a:p>
            <a:pPr>
              <a:spcBef>
                <a:spcPts val="130"/>
              </a:spcBef>
              <a:spcAft>
                <a:spcPts val="13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i="1" dirty="0"/>
              <a:t>A</a:t>
            </a:r>
            <a:r>
              <a:rPr lang="pt-BR" sz="2800" i="1" dirty="0"/>
              <a:t>micus curiae</a:t>
            </a:r>
            <a:r>
              <a:rPr lang="pt-BR" sz="2800" dirty="0"/>
              <a:t> e o “direito jurisprudencial”</a:t>
            </a:r>
          </a:p>
          <a:p>
            <a:pPr marL="0" indent="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None/>
            </a:pPr>
            <a:r>
              <a:rPr lang="pt-BR" b="1" dirty="0"/>
              <a:t> 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9726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44473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 probatório: disposições gerais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i="1" dirty="0"/>
              <a:t>Atipicidade</a:t>
            </a:r>
            <a:r>
              <a:rPr lang="pt-BR" sz="2800" dirty="0"/>
              <a:t> dos meios de prova (369)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Influir eficazmente na convicção judicial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Atuação das partes </a:t>
            </a:r>
            <a:r>
              <a:rPr lang="pt-BR" sz="2800" i="1" dirty="0"/>
              <a:t>e do</a:t>
            </a:r>
            <a:r>
              <a:rPr lang="pt-BR" sz="2800" dirty="0"/>
              <a:t> juiz (370)</a:t>
            </a:r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139 IV (máxima eficiência)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Princípio da aquisição das provas (371)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Prova emprestada (372)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Ônus da prova (373)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Modificação judicial (373 § 1º)</a:t>
            </a:r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Cabimento do Agravo de Instrumento (1015 XI)</a:t>
            </a:r>
            <a:endParaRPr lang="pt-BR" sz="2000" dirty="0"/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Saneamento e </a:t>
            </a:r>
            <a:r>
              <a:rPr lang="pt-BR" sz="2400" i="1" dirty="0"/>
              <a:t>organização</a:t>
            </a:r>
            <a:r>
              <a:rPr lang="pt-BR" sz="2400" dirty="0"/>
              <a:t> (357 III)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Participação/cooperação (378 a 380)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N</a:t>
            </a:r>
            <a:r>
              <a:rPr lang="pt-BR" sz="2800" dirty="0"/>
              <a:t>egócios processuais sobre provas (190) </a:t>
            </a:r>
          </a:p>
          <a:p>
            <a:pPr marL="0" indent="0">
              <a:spcBef>
                <a:spcPts val="130"/>
              </a:spcBef>
              <a:spcAft>
                <a:spcPts val="130"/>
              </a:spcAft>
              <a:buClr>
                <a:srgbClr val="FF0000"/>
              </a:buClr>
              <a:buNone/>
            </a:pPr>
            <a:endParaRPr lang="pt-BR" b="1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2457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44473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Produção antecipada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“Descautelarização” (381 a 383)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Arrolamento (§ 1º)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Justificação (§ 5º)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Hipóteses:</a:t>
            </a:r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Fundado receio</a:t>
            </a:r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Viabilizar autocomposição</a:t>
            </a:r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Prévio conhecimento justificar ou evitar demanda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Instrução da ação monitória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Prova “oral documentada” (700 § 1º)</a:t>
            </a:r>
          </a:p>
          <a:p>
            <a:pPr marL="0" indent="0">
              <a:spcBef>
                <a:spcPts val="130"/>
              </a:spcBef>
              <a:spcAft>
                <a:spcPts val="130"/>
              </a:spcAft>
              <a:buClr>
                <a:srgbClr val="FF0000"/>
              </a:buClr>
              <a:buNone/>
            </a:pPr>
            <a:endParaRPr lang="pt-BR" b="1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0299181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1309</TotalTime>
  <Words>789</Words>
  <Application>Microsoft Office PowerPoint</Application>
  <PresentationFormat>Apresentação na tela (4:3)</PresentationFormat>
  <Paragraphs>133</Paragraphs>
  <Slides>12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Light</vt:lpstr>
      <vt:lpstr>Wingdings</vt:lpstr>
      <vt:lpstr>Design padrão</vt:lpstr>
      <vt:lpstr>GESTÃO DE CONTENCIOSO E IMPACTOS DO CPC NOS DEPARTAMENTOS JURÍDICOS</vt:lpstr>
      <vt:lpstr>Normas fundamentais (1)</vt:lpstr>
      <vt:lpstr>Normas fundamentais (2)</vt:lpstr>
      <vt:lpstr>Honorários advocatícios (1)</vt:lpstr>
      <vt:lpstr>Honorários advocatícios (2)</vt:lpstr>
      <vt:lpstr>Desconsideração da personalidade jurídica</vt:lpstr>
      <vt:lpstr>Amicus curiae</vt:lpstr>
      <vt:lpstr>Direito probatório: disposições gerais</vt:lpstr>
      <vt:lpstr>Produção antecipada</vt:lpstr>
      <vt:lpstr>Provas em espécie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269</cp:revision>
  <cp:lastPrinted>2016-10-07T10:27:57Z</cp:lastPrinted>
  <dcterms:created xsi:type="dcterms:W3CDTF">2007-03-23T14:32:10Z</dcterms:created>
  <dcterms:modified xsi:type="dcterms:W3CDTF">2018-04-09T17:28:18Z</dcterms:modified>
</cp:coreProperties>
</file>