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51" r:id="rId3"/>
    <p:sldId id="352" r:id="rId4"/>
    <p:sldId id="357" r:id="rId5"/>
    <p:sldId id="359" r:id="rId6"/>
    <p:sldId id="358" r:id="rId7"/>
    <p:sldId id="294" r:id="rId8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2" y="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29/10/2019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29/10/2019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ENTENÇA ARBITRAL</a:t>
            </a:r>
            <a:b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execução e anulação</a:t>
            </a:r>
            <a:endParaRPr lang="pt-BR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1988231"/>
            <a:ext cx="7560839" cy="435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pt-BR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Curso de Extensão em Arbitragem 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PUCSP - COGEAE</a:t>
            </a:r>
          </a:p>
          <a:p>
            <a:pPr algn="ctr" eaLnBrk="1" hangingPunct="1"/>
            <a:endParaRPr lang="pt-BR" altLang="pt-BR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São Paulo, SP, 29 de outubro de 2019</a:t>
            </a:r>
          </a:p>
          <a:p>
            <a:pPr algn="ctr" eaLnBrk="1" hangingPunct="1"/>
            <a:endParaRPr lang="pt-BR" altLang="pt-BR" sz="29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-99392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Relações entre arbitragem e processo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55478" y="1268760"/>
            <a:ext cx="9107994" cy="4858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Arbitragem e processo: suas necessárias relações</a:t>
            </a: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Meios não-jurisdicionais de resolução de conflitos</a:t>
            </a:r>
          </a:p>
          <a:p>
            <a:pPr marL="1200150" lvl="1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Alcance e consequências</a:t>
            </a: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Art. 5º XXXV CF</a:t>
            </a: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Art. 3º CPC </a:t>
            </a:r>
          </a:p>
          <a:p>
            <a:pPr marL="51435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70C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135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-99392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Nulidade (1)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55478" y="1268760"/>
            <a:ext cx="9107994" cy="5180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Considerações iniciais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Nulidade 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Anulação 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Invalidade 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Rescisão</a:t>
            </a:r>
          </a:p>
          <a:p>
            <a:pPr marL="457200" indent="-457200"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O art. 33 LArb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Procedimento </a:t>
            </a:r>
            <a:r>
              <a:rPr lang="en-US" sz="2800" i="1" dirty="0">
                <a:latin typeface="Calibri" panose="020F0502020204030204" pitchFamily="34" charset="0"/>
                <a:cs typeface="Arial" panose="020B0604020202020204" pitchFamily="34" charset="0"/>
              </a:rPr>
              <a:t>ordinário</a:t>
            </a: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sz="2800" i="1" dirty="0">
                <a:latin typeface="Calibri" panose="020F0502020204030204" pitchFamily="34" charset="0"/>
                <a:cs typeface="Arial" panose="020B0604020202020204" pitchFamily="34" charset="0"/>
              </a:rPr>
              <a:t>comum</a:t>
            </a: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 (art. 33 § 1º)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Citação para ACM?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spc="-50" dirty="0">
                <a:latin typeface="Calibri" panose="020F0502020204030204" pitchFamily="34" charset="0"/>
                <a:cs typeface="Arial" panose="020B0604020202020204" pitchFamily="34" charset="0"/>
              </a:rPr>
              <a:t>Tutela provisória com relação à eficácia da sentença </a:t>
            </a:r>
            <a:r>
              <a:rPr lang="en-US" sz="2800" b="1" spc="-5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(?)</a:t>
            </a:r>
          </a:p>
          <a:p>
            <a:pPr marL="457200" indent="-457200"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Consequências: </a:t>
            </a:r>
            <a:r>
              <a:rPr lang="en-US" sz="3000" i="1" dirty="0">
                <a:latin typeface="Calibri" panose="020F0502020204030204" pitchFamily="34" charset="0"/>
                <a:cs typeface="Arial" panose="020B0604020202020204" pitchFamily="34" charset="0"/>
              </a:rPr>
              <a:t>nova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 sentença (art. 33 § 2º)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Preservação dos árbitros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(?)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631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-99392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Nulidade (2)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55478" y="1268760"/>
            <a:ext cx="9107994" cy="561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Hipóteses do art. 32 LArb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Nulidade da convenção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Prolatada por quem não podia ser árbitro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Sem requisitos do art. 26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Proferida fora dos limites da arbitragem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Prevaricação, concussão ou corrupção passiva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Fora do prazo (art. 12 III)</a:t>
            </a: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Desrespeito aos princípios (art. 21 § 2º)</a:t>
            </a:r>
          </a:p>
          <a:p>
            <a:pPr marL="1600200" lvl="2" indent="-457200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600" dirty="0">
                <a:latin typeface="Calibri" panose="020F0502020204030204" pitchFamily="34" charset="0"/>
              </a:rPr>
              <a:t>Contraditório, igualdade, imparcialidade, livre convencimento.</a:t>
            </a:r>
            <a:endParaRPr lang="en-US" sz="2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200150" lvl="1" indent="-457200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Outras hipóteses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(?)</a:t>
            </a:r>
          </a:p>
          <a:p>
            <a:pPr marL="514350" indent="-457200"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70C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4987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-99392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8878" y="1168987"/>
            <a:ext cx="9107994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Sentença arbitral como título executivo</a:t>
            </a:r>
          </a:p>
          <a:p>
            <a:pPr marL="1200150" lvl="1" indent="-457200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515 VII CPC + 31 LArb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Identificação do juízo competente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Petição inicial</a:t>
            </a:r>
          </a:p>
          <a:p>
            <a:pPr marL="1200150" lvl="1" indent="-457200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Memória de cálculo (524 CPC)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Procedimento adequado consoante modalidade obrigacional</a:t>
            </a:r>
          </a:p>
          <a:p>
            <a:pPr marL="1200150" lvl="1" indent="-457200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i="1" u="sng" dirty="0">
                <a:latin typeface="Calibri" panose="020F0502020204030204" pitchFamily="34" charset="0"/>
                <a:cs typeface="Arial" panose="020B0604020202020204" pitchFamily="34" charset="0"/>
              </a:rPr>
              <a:t>Citação</a:t>
            </a: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en-US" sz="2800" i="1" u="sng" dirty="0">
                <a:latin typeface="Calibri" panose="020F0502020204030204" pitchFamily="34" charset="0"/>
                <a:cs typeface="Arial" panose="020B0604020202020204" pitchFamily="34" charset="0"/>
              </a:rPr>
              <a:t>exortação</a:t>
            </a: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 para cumprimento</a:t>
            </a:r>
          </a:p>
          <a:p>
            <a:pPr marL="1200150" lvl="1" indent="-457200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Comportamentos do executado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733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-99392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Impugnação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55478" y="1268760"/>
            <a:ext cx="9107994" cy="473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700"/>
              </a:spcBef>
              <a:spcAft>
                <a:spcPts val="7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Impugnação (525 CPC)</a:t>
            </a:r>
          </a:p>
          <a:p>
            <a:pPr marL="1200150" lvl="1" indent="-457200">
              <a:spcBef>
                <a:spcPts val="700"/>
              </a:spcBef>
              <a:spcAft>
                <a:spcPts val="7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Independe de “prévia garantia de juízo”</a:t>
            </a:r>
          </a:p>
          <a:p>
            <a:pPr marL="1200150" lvl="1" indent="-457200">
              <a:spcBef>
                <a:spcPts val="700"/>
              </a:spcBef>
              <a:spcAft>
                <a:spcPts val="7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Prazo para apresentação</a:t>
            </a:r>
          </a:p>
          <a:p>
            <a:pPr marL="1200150" lvl="1" indent="-457200">
              <a:spcBef>
                <a:spcPts val="700"/>
              </a:spcBef>
              <a:spcAft>
                <a:spcPts val="7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Matérias (525 § 1º)</a:t>
            </a:r>
          </a:p>
          <a:p>
            <a:pPr marL="1600200" lvl="2" indent="-457200">
              <a:spcBef>
                <a:spcPts val="700"/>
              </a:spcBef>
              <a:spcAft>
                <a:spcPts val="7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Em especial a “nulidade da sentença arbitral”</a:t>
            </a:r>
          </a:p>
          <a:p>
            <a:pPr marL="1600200" lvl="2" indent="-457200">
              <a:spcBef>
                <a:spcPts val="700"/>
              </a:spcBef>
              <a:spcAft>
                <a:spcPts val="7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Arial" panose="020B0604020202020204" pitchFamily="34" charset="0"/>
              </a:rPr>
              <a:t>Art. 33 § 1º </a:t>
            </a:r>
            <a:r>
              <a:rPr lang="en-US" sz="2400" b="1" i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sz="2400" dirty="0">
                <a:latin typeface="Calibri" panose="020F0502020204030204" pitchFamily="34" charset="0"/>
                <a:cs typeface="Arial" panose="020B0604020202020204" pitchFamily="34" charset="0"/>
              </a:rPr>
              <a:t> art. 33 § 3º LArb</a:t>
            </a:r>
          </a:p>
          <a:p>
            <a:pPr marL="1200150" lvl="1" indent="-457200">
              <a:spcBef>
                <a:spcPts val="700"/>
              </a:spcBef>
              <a:spcAft>
                <a:spcPts val="7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Efeito suspensivo</a:t>
            </a:r>
          </a:p>
          <a:p>
            <a:pPr marL="1200150" lvl="1" indent="-457200">
              <a:spcBef>
                <a:spcPts val="700"/>
              </a:spcBef>
              <a:spcAft>
                <a:spcPts val="7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Procedimento e julgamento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290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918592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237" y="2923137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58" y="918592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omentarios-ao-Codigo-de-Processo-Civil-Volume-X---Artigos-509-a-538">
            <a:extLst>
              <a:ext uri="{FF2B5EF4-FFF2-40B4-BE49-F238E27FC236}">
                <a16:creationId xmlns:a16="http://schemas.microsoft.com/office/drawing/2014/main" id="{99DE2061-37A1-4988-977E-B90B241AE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165" y="2923138"/>
            <a:ext cx="2000250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291</Words>
  <Application>Microsoft Office PowerPoint</Application>
  <PresentationFormat>Apresentação na tela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Design padrão</vt:lpstr>
      <vt:lpstr>SENTENÇA ARBITRAL execução e anulação</vt:lpstr>
      <vt:lpstr>Relações entre arbitragem e processo</vt:lpstr>
      <vt:lpstr>Nulidade (1)</vt:lpstr>
      <vt:lpstr>Nulidade (2)</vt:lpstr>
      <vt:lpstr>Cumprimento</vt:lpstr>
      <vt:lpstr>Impugnação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Thiago Bahia</cp:lastModifiedBy>
  <cp:revision>348</cp:revision>
  <cp:lastPrinted>2018-06-28T15:36:05Z</cp:lastPrinted>
  <dcterms:created xsi:type="dcterms:W3CDTF">2007-03-23T14:32:10Z</dcterms:created>
  <dcterms:modified xsi:type="dcterms:W3CDTF">2019-10-30T01:14:06Z</dcterms:modified>
</cp:coreProperties>
</file>