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8" r:id="rId3"/>
    <p:sldId id="319" r:id="rId4"/>
    <p:sldId id="350" r:id="rId5"/>
    <p:sldId id="349" r:id="rId6"/>
    <p:sldId id="351" r:id="rId7"/>
    <p:sldId id="352" r:id="rId8"/>
    <p:sldId id="312" r:id="rId9"/>
    <p:sldId id="328" r:id="rId10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28/06/2018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28/06/2018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227687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recursal no novo CPC:</a:t>
            </a: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 crítica do recurso de apelação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165483"/>
            <a:ext cx="7560839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0070C0"/>
                </a:solidFill>
              </a:rPr>
              <a:t>Escola Superior da </a:t>
            </a:r>
            <a:r>
              <a:rPr lang="en-US" altLang="pt-BR" sz="2800" b="1" dirty="0" err="1">
                <a:solidFill>
                  <a:srgbClr val="0070C0"/>
                </a:solidFill>
              </a:rPr>
              <a:t>Defensoria</a:t>
            </a:r>
            <a:r>
              <a:rPr lang="en-US" altLang="pt-BR" sz="2800" b="1" dirty="0">
                <a:solidFill>
                  <a:srgbClr val="0070C0"/>
                </a:solidFill>
              </a:rPr>
              <a:t> </a:t>
            </a:r>
            <a:r>
              <a:rPr lang="en-US" altLang="pt-BR" sz="2800" b="1">
                <a:solidFill>
                  <a:srgbClr val="0070C0"/>
                </a:solidFill>
              </a:rPr>
              <a:t>Pública </a:t>
            </a:r>
            <a:endParaRPr lang="en-US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0070C0"/>
                </a:solidFill>
              </a:rPr>
              <a:t>do Mato Grosso do Sul</a:t>
            </a:r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Campo Grande, MS, 29 de junho de 2018</a:t>
            </a:r>
          </a:p>
          <a:p>
            <a:pPr algn="ctr" eaLnBrk="1" hangingPunct="1"/>
            <a:endParaRPr lang="en-US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rgbClr val="BA977C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0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Recursos: disposições 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788" y="1180800"/>
            <a:ext cx="8928992" cy="5488560"/>
          </a:xfrm>
        </p:spPr>
        <p:txBody>
          <a:bodyPr/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Os </a:t>
            </a:r>
            <a:r>
              <a:rPr lang="en-US" sz="2600" i="1" dirty="0"/>
              <a:t>objetivos</a:t>
            </a:r>
            <a:r>
              <a:rPr lang="en-US" sz="2600" dirty="0"/>
              <a:t> do Anteprojeto de novo CPC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As </a:t>
            </a:r>
            <a:r>
              <a:rPr lang="en-US" sz="2600" i="1" dirty="0"/>
              <a:t>realizações</a:t>
            </a:r>
            <a:r>
              <a:rPr lang="en-US" sz="2600" dirty="0"/>
              <a:t> do CPC de 2015</a:t>
            </a:r>
          </a:p>
          <a:p>
            <a:pPr marL="74295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A Lei 13.256/2016 e o duplo juízo de admissibilidade do RE e do REsp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Rol no 994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Efeito não suspensivo como regra (995 </a:t>
            </a:r>
            <a:r>
              <a:rPr lang="pt-BR" sz="2600" i="1" dirty="0"/>
              <a:t>caput</a:t>
            </a:r>
            <a:r>
              <a:rPr lang="pt-BR" sz="2600" dirty="0"/>
              <a:t>)</a:t>
            </a:r>
          </a:p>
          <a:p>
            <a:pPr marL="74295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Concessão de efeito suspensivo (995 par. ún.)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Prazo de 15 dias úteis (1003 </a:t>
            </a:r>
            <a:r>
              <a:rPr lang="pt-BR" sz="2600" i="1" dirty="0"/>
              <a:t>caput</a:t>
            </a:r>
            <a:r>
              <a:rPr lang="pt-BR" sz="2600" dirty="0"/>
              <a:t>), salvo ED (1003 § 5º)</a:t>
            </a:r>
          </a:p>
          <a:p>
            <a:pPr marL="742950" lvl="2" indent="-3429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Necessidade de comprovação de feriado local (§ 6º)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Preparo + porte de remessa e retorno (1007 </a:t>
            </a:r>
            <a:r>
              <a:rPr lang="pt-BR" sz="2600" i="1" dirty="0"/>
              <a:t>caput</a:t>
            </a:r>
            <a:r>
              <a:rPr lang="pt-BR" sz="2600" dirty="0"/>
              <a:t>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055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Apelação: cabimento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22790"/>
            <a:ext cx="9136571" cy="5316403"/>
          </a:xfrm>
        </p:spPr>
        <p:txBody>
          <a:bodyPr/>
          <a:lstStyle/>
          <a:p>
            <a:pPr marL="342900" lvl="1" indent="-342900"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dirty="0"/>
              <a:t>Cabimento (1009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74295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Interlocutórias não agraváveis de instrumento (1009 § 1º)</a:t>
            </a:r>
          </a:p>
          <a:p>
            <a:pPr marL="74295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A n</a:t>
            </a:r>
            <a:r>
              <a:rPr lang="pt-BR" sz="2600" dirty="0"/>
              <a:t>ecessária análise do 1015: rol taxativo </a:t>
            </a:r>
            <a:r>
              <a:rPr lang="pt-BR" sz="2600" b="1" dirty="0">
                <a:solidFill>
                  <a:srgbClr val="FF0000"/>
                </a:solidFill>
              </a:rPr>
              <a:t>?</a:t>
            </a:r>
          </a:p>
          <a:p>
            <a:pPr marL="74295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</a:t>
            </a:r>
            <a:r>
              <a:rPr lang="pt-BR" sz="2600" dirty="0"/>
              <a:t>onsequências</a:t>
            </a:r>
          </a:p>
          <a:p>
            <a:pPr marL="342900" lvl="1" indent="-342900"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/>
              <a:t>A </a:t>
            </a:r>
            <a:r>
              <a:rPr lang="pt-BR" dirty="0"/>
              <a:t>nova “função” das contrarrazões (1009 § 2º)</a:t>
            </a:r>
          </a:p>
          <a:p>
            <a:pPr marL="342900" lvl="1" indent="-342900"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dirty="0"/>
              <a:t>Abrangência e capítulos da sentença (1009 § 3º + 1013 § 5º)</a:t>
            </a:r>
          </a:p>
          <a:p>
            <a:pPr marL="342900" lvl="1" indent="-342900"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dirty="0"/>
              <a:t>Questões novas de fato devidamente justificadas (1.014)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3799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Apelação: processamento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56440"/>
            <a:ext cx="9136571" cy="5316403"/>
          </a:xfrm>
        </p:spPr>
        <p:txBody>
          <a:bodyPr/>
          <a:lstStyle/>
          <a:p>
            <a:r>
              <a:rPr lang="pt-BR" dirty="0"/>
              <a:t>Conteúdo da petição e processamento (art. 1.010)</a:t>
            </a:r>
          </a:p>
          <a:p>
            <a:r>
              <a:rPr lang="pt-BR" dirty="0"/>
              <a:t>Intimação do apelado para contrarrazões (§ 1</a:t>
            </a:r>
            <a:r>
              <a:rPr lang="pt-BR" strike="sngStrike" dirty="0"/>
              <a:t>º</a:t>
            </a:r>
            <a:r>
              <a:rPr lang="pt-BR" dirty="0"/>
              <a:t>)</a:t>
            </a:r>
          </a:p>
          <a:p>
            <a:r>
              <a:rPr lang="pt-BR" dirty="0"/>
              <a:t>Se houver interposição, pelo apelado, de recurso adesivo (§ 2</a:t>
            </a:r>
            <a:r>
              <a:rPr lang="pt-BR" strike="sngStrike" dirty="0"/>
              <a:t>º</a:t>
            </a:r>
            <a:r>
              <a:rPr lang="pt-BR" dirty="0"/>
              <a:t>)</a:t>
            </a:r>
          </a:p>
          <a:p>
            <a:r>
              <a:rPr lang="pt-BR" dirty="0"/>
              <a:t>Extinção da admissibilidade no juízo de interposição (§ 3</a:t>
            </a:r>
            <a:r>
              <a:rPr lang="pt-BR" strike="sngStrike" dirty="0"/>
              <a:t>º</a:t>
            </a:r>
            <a:r>
              <a:rPr lang="pt-BR" dirty="0"/>
              <a:t>)</a:t>
            </a:r>
          </a:p>
          <a:p>
            <a:r>
              <a:rPr lang="pt-BR" dirty="0"/>
              <a:t>Atuação do relator (art. 1.011 + art. 932)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591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Apelação: efeito suspensivo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86" y="751150"/>
            <a:ext cx="9132613" cy="564613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Efeito suspensivo (1012 </a:t>
            </a:r>
            <a:r>
              <a:rPr lang="pt-BR" sz="2600" i="1" dirty="0"/>
              <a:t>caput</a:t>
            </a:r>
            <a:r>
              <a:rPr lang="pt-BR" sz="2600" dirty="0"/>
              <a:t>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Hipóteses sem efeito suspensivo e cumprimento provisório (§§ 1º e 2º):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Homologação de divisão ou demarcação de terras (§ 1º I)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Condenação em alimentos (§ 1º II)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Extinção sem resolução de mérito ou improcedência dos embargos do executado (§ 1º III) 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Procedência do pedido de instauração de arbitragem (§ 1º IV)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Confirmação, concessão ou revogação da tutela provisória (§ 1º V)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Decretação da interdição (§ 1º VI)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Pedido de efeito suspensivo (1012 §§ 3º e 4º)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E</a:t>
            </a:r>
            <a:r>
              <a:rPr lang="pt-BR" dirty="0"/>
              <a:t>feito “ativo” </a:t>
            </a:r>
            <a:r>
              <a:rPr lang="pt-BR" b="1" dirty="0">
                <a:solidFill>
                  <a:srgbClr val="FF0000"/>
                </a:solidFill>
              </a:rPr>
              <a:t>?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Probabilidade de provimento </a:t>
            </a:r>
            <a:r>
              <a:rPr lang="pt-BR" b="1" dirty="0">
                <a:solidFill>
                  <a:srgbClr val="FF0000"/>
                </a:solidFill>
              </a:rPr>
              <a:t>OU</a:t>
            </a:r>
            <a:r>
              <a:rPr lang="pt-BR" dirty="0"/>
              <a:t> relevante fundamentação </a:t>
            </a:r>
            <a:r>
              <a:rPr lang="pt-BR" b="1" dirty="0"/>
              <a:t>+</a:t>
            </a:r>
            <a:r>
              <a:rPr lang="pt-BR" dirty="0"/>
              <a:t> risco de dano grave ou de difícil reparação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742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Apelação: efeito devolutivo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56440"/>
            <a:ext cx="9136571" cy="5316403"/>
          </a:xfrm>
        </p:spPr>
        <p:txBody>
          <a:bodyPr/>
          <a:lstStyle/>
          <a:p>
            <a:pPr marL="342900" lvl="2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Questões devolvidas “desde que relativas ao capítulo impugnado” (1013 § 1º)</a:t>
            </a:r>
          </a:p>
          <a:p>
            <a:pPr marL="342900" lvl="2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Julgamento imediato de mérito (1013 §§ 3º e 4º)</a:t>
            </a:r>
          </a:p>
          <a:p>
            <a:pPr marL="792000" lvl="3" indent="-3429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Nas hipóteses do 485</a:t>
            </a:r>
          </a:p>
          <a:p>
            <a:pPr marL="792000" lvl="3" indent="-3429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Falta de congruência</a:t>
            </a:r>
          </a:p>
          <a:p>
            <a:pPr marL="792000" lvl="3" indent="-3429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Omissão de um dos pedidos</a:t>
            </a:r>
          </a:p>
          <a:p>
            <a:pPr marL="792000" lvl="3" indent="-3429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Nulidade por falta de fundamentação</a:t>
            </a:r>
          </a:p>
          <a:p>
            <a:pPr marL="792000" lvl="3" indent="-3429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Prescrição ou decadência</a:t>
            </a:r>
          </a:p>
          <a:p>
            <a:pPr marL="342900" lvl="2" indent="-342900">
              <a:spcBef>
                <a:spcPts val="400"/>
              </a:spcBef>
              <a:spcAft>
                <a:spcPts val="4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896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Análise crítica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36784"/>
            <a:ext cx="9136571" cy="5316403"/>
          </a:xfrm>
        </p:spPr>
        <p:txBody>
          <a:bodyPr/>
          <a:lstStyle/>
          <a:p>
            <a:pPr marL="342900" lvl="2" indent="-342900">
              <a:spcBef>
                <a:spcPts val="700"/>
              </a:spcBef>
              <a:spcAft>
                <a:spcPts val="7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redução do sistema recursal</a:t>
            </a:r>
          </a:p>
          <a:p>
            <a:pPr marL="342900" lvl="2" indent="-342900">
              <a:spcBef>
                <a:spcPts val="700"/>
              </a:spcBef>
              <a:spcAft>
                <a:spcPts val="7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S</a:t>
            </a:r>
            <a:r>
              <a:rPr lang="pt-BR" sz="2800" dirty="0"/>
              <a:t>ucedâneos recursais</a:t>
            </a:r>
          </a:p>
          <a:p>
            <a:pPr marL="342900" lvl="2" indent="-342900">
              <a:spcBef>
                <a:spcPts val="700"/>
              </a:spcBef>
              <a:spcAft>
                <a:spcPts val="7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O papel do “direito jurisprudencial”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592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42528"/>
            <a:ext cx="6425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4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4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4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87359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593568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" y="874202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B84DA83-6793-4581-AED6-3695FE0AF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481" y="1442107"/>
            <a:ext cx="2812028" cy="4244355"/>
          </a:xfrm>
          <a:prstGeom prst="rect">
            <a:avLst/>
          </a:prstGeom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114" y="205525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08096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465</Words>
  <Application>Microsoft Office PowerPoint</Application>
  <PresentationFormat>Apresentação na tela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Light</vt:lpstr>
      <vt:lpstr>Wingdings</vt:lpstr>
      <vt:lpstr>Design padrão</vt:lpstr>
      <vt:lpstr>Sistema recursal no novo CPC: análise crítica do recurso de apelação</vt:lpstr>
      <vt:lpstr>Recursos: disposições gerais</vt:lpstr>
      <vt:lpstr>Apelação: cabimento</vt:lpstr>
      <vt:lpstr>Apelação: processamento</vt:lpstr>
      <vt:lpstr>Apelação: efeito suspensivo</vt:lpstr>
      <vt:lpstr>Apelação: efeito devolutivo</vt:lpstr>
      <vt:lpstr>Análise crítica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Thiago Bahia</cp:lastModifiedBy>
  <cp:revision>214</cp:revision>
  <cp:lastPrinted>2018-06-28T15:34:06Z</cp:lastPrinted>
  <dcterms:created xsi:type="dcterms:W3CDTF">2007-03-23T14:32:10Z</dcterms:created>
  <dcterms:modified xsi:type="dcterms:W3CDTF">2018-06-28T23:59:43Z</dcterms:modified>
</cp:coreProperties>
</file>