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0" r:id="rId3"/>
    <p:sldId id="340" r:id="rId4"/>
    <p:sldId id="341" r:id="rId5"/>
    <p:sldId id="343" r:id="rId6"/>
    <p:sldId id="345" r:id="rId7"/>
    <p:sldId id="347" r:id="rId8"/>
    <p:sldId id="348" r:id="rId9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03/06/2019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03/06/2019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Amicus curiae e o processo de formação de ‘precedentes’</a:t>
            </a:r>
            <a:endParaRPr lang="pt-BR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060848"/>
            <a:ext cx="7560839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COLÓQUIO:  A ADVOCACIA ESTRATÉGICA EM UM SISTEMA DE PRECEDENTES OBRIGATÓRIOS</a:t>
            </a:r>
            <a:endParaRPr lang="pt-BR" altLang="pt-BR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AASP</a:t>
            </a: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São Paulo, SP, 3 de junho de 2019</a:t>
            </a:r>
          </a:p>
          <a:p>
            <a:pPr algn="ctr" eaLnBrk="1" hangingPunct="1"/>
            <a:endParaRPr lang="en-US" altLang="pt-BR" sz="2400" b="1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4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Os “indexadores jurisprudenciais” 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24744"/>
            <a:ext cx="9107994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Arial" panose="020B0604020202020204" pitchFamily="34" charset="0"/>
              </a:rPr>
              <a:t>Art. 927: referenciais a serem </a:t>
            </a:r>
            <a:r>
              <a:rPr lang="pt-BR" sz="3200" u="sng" dirty="0">
                <a:latin typeface="Calibri" panose="020F0502020204030204" pitchFamily="34" charset="0"/>
                <a:cs typeface="Arial" panose="020B0604020202020204" pitchFamily="34" charset="0"/>
              </a:rPr>
              <a:t>observados</a:t>
            </a:r>
          </a:p>
          <a:p>
            <a:pPr marL="1200150" lvl="1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Aplicações: Tutela de evidência (311 II); I</a:t>
            </a:r>
            <a:r>
              <a:rPr lang="pt-BR" sz="2800" dirty="0">
                <a:latin typeface="Calibri" panose="020F0502020204030204" pitchFamily="34" charset="0"/>
              </a:rPr>
              <a:t>mprocedência liminar do pedido (332); Dispensa de remessa necessária (496 § 4º); Atuação monocrática do relator (932); Julgamento monocrático de conflito de competência (955 par ún); Reclamação (988); Desistência da ação (1040 §§ 1º a 3º)</a:t>
            </a:r>
          </a:p>
          <a:p>
            <a:pPr marL="457200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t-BR" sz="3200" dirty="0">
                <a:latin typeface="Calibri" panose="020F0502020204030204" pitchFamily="34" charset="0"/>
                <a:cs typeface="Arial" panose="020B0604020202020204" pitchFamily="34" charset="0"/>
              </a:rPr>
              <a:t> “julgamento de casos repetitivos” (928)</a:t>
            </a:r>
          </a:p>
          <a:p>
            <a:pPr marL="457200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t-BR" sz="32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200" i="1" dirty="0">
                <a:latin typeface="Calibri" panose="020F0502020204030204" pitchFamily="34" charset="0"/>
                <a:cs typeface="Arial" panose="020B0604020202020204" pitchFamily="34" charset="0"/>
              </a:rPr>
              <a:t>processo</a:t>
            </a:r>
            <a:r>
              <a:rPr lang="pt-BR" sz="3200" dirty="0">
                <a:latin typeface="Calibri" panose="020F0502020204030204" pitchFamily="34" charset="0"/>
                <a:cs typeface="Arial" panose="020B0604020202020204" pitchFamily="34" charset="0"/>
              </a:rPr>
              <a:t> de formação dos precedentes</a:t>
            </a:r>
          </a:p>
          <a:p>
            <a:pPr marL="1200150" lvl="1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Indispensável p</a:t>
            </a:r>
            <a:r>
              <a:rPr lang="pt-BR" sz="2800" dirty="0">
                <a:latin typeface="Calibri" panose="020F0502020204030204" pitchFamily="34" charset="0"/>
                <a:cs typeface="Arial" panose="020B0604020202020204" pitchFamily="34" charset="0"/>
              </a:rPr>
              <a:t>aralelo com o </a:t>
            </a:r>
            <a:r>
              <a:rPr lang="pt-BR" sz="2800" i="1" u="sng" dirty="0">
                <a:latin typeface="Calibri" panose="020F0502020204030204" pitchFamily="34" charset="0"/>
                <a:cs typeface="Arial" panose="020B0604020202020204" pitchFamily="34" charset="0"/>
              </a:rPr>
              <a:t>processo</a:t>
            </a:r>
            <a:r>
              <a:rPr lang="pt-BR" sz="2800" dirty="0">
                <a:latin typeface="Calibri" panose="020F0502020204030204" pitchFamily="34" charset="0"/>
                <a:cs typeface="Arial" panose="020B0604020202020204" pitchFamily="34" charset="0"/>
              </a:rPr>
              <a:t> legislativo</a:t>
            </a:r>
          </a:p>
          <a:p>
            <a:pPr marL="1200150" lvl="1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2800" dirty="0">
                <a:latin typeface="Calibri" panose="020F0502020204030204" pitchFamily="34" charset="0"/>
                <a:cs typeface="Arial" panose="020B0604020202020204" pitchFamily="34" charset="0"/>
              </a:rPr>
              <a:t>alavra de ordem: </a:t>
            </a:r>
            <a:r>
              <a:rPr lang="pt-BR" sz="2800" i="1" u="sng" dirty="0">
                <a:latin typeface="Calibri" panose="020F0502020204030204" pitchFamily="34" charset="0"/>
                <a:cs typeface="Arial" panose="020B0604020202020204" pitchFamily="34" charset="0"/>
              </a:rPr>
              <a:t>participação</a:t>
            </a:r>
          </a:p>
          <a:p>
            <a:pPr marL="1200150" lvl="1" indent="-457200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Calibri" panose="020F0502020204030204" pitchFamily="34" charset="0"/>
                <a:cs typeface="Arial" panose="020B0604020202020204" pitchFamily="34" charset="0"/>
              </a:rPr>
              <a:t>Elementos extraíveis do CPC </a:t>
            </a:r>
            <a:r>
              <a:rPr lang="pt-BR" altLang="pt-BR" sz="2800">
                <a:latin typeface="Calibri" panose="020F0502020204030204" pitchFamily="34" charset="0"/>
                <a:cs typeface="Arial" panose="020B0604020202020204" pitchFamily="34" charset="0"/>
              </a:rPr>
              <a:t>para sua </a:t>
            </a:r>
            <a:r>
              <a:rPr lang="pt-BR" altLang="pt-BR" sz="2800" dirty="0">
                <a:latin typeface="Calibri" panose="020F0502020204030204" pitchFamily="34" charset="0"/>
                <a:cs typeface="Arial" panose="020B0604020202020204" pitchFamily="34" charset="0"/>
              </a:rPr>
              <a:t>construção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9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Amicus curiae</a:t>
            </a:r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no Brasil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20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Generalização do instituto pelo art. 138 do CPC a partir de específicas previsões  legislativas</a:t>
            </a:r>
          </a:p>
          <a:p>
            <a:pPr marL="457200" indent="-45720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</a:rPr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</a:rPr>
              <a:t>Tessitura aberta do </a:t>
            </a:r>
            <a:r>
              <a:rPr lang="pt-BR" sz="2800" i="1" dirty="0">
                <a:latin typeface="Calibri" panose="020F0502020204030204" pitchFamily="34" charset="0"/>
              </a:rPr>
              <a:t>texto</a:t>
            </a:r>
            <a:r>
              <a:rPr lang="pt-BR" sz="2800" dirty="0">
                <a:latin typeface="Calibri" panose="020F0502020204030204" pitchFamily="34" charset="0"/>
              </a:rPr>
              <a:t> jurídico e necessidade de sua </a:t>
            </a:r>
            <a:r>
              <a:rPr lang="pt-BR" sz="2800" i="1" dirty="0">
                <a:latin typeface="Calibri" panose="020F0502020204030204" pitchFamily="34" charset="0"/>
              </a:rPr>
              <a:t>interpretação</a:t>
            </a:r>
            <a:r>
              <a:rPr lang="pt-BR" sz="2800" dirty="0">
                <a:latin typeface="Calibri" panose="020F0502020204030204" pitchFamily="34" charset="0"/>
              </a:rPr>
              <a:t> também diante de sua compreensão </a:t>
            </a:r>
            <a:r>
              <a:rPr lang="pt-BR" sz="2800" i="1" dirty="0">
                <a:latin typeface="Calibri" panose="020F0502020204030204" pitchFamily="34" charset="0"/>
              </a:rPr>
              <a:t>social</a:t>
            </a:r>
            <a:r>
              <a:rPr lang="pt-BR" sz="2800" dirty="0">
                <a:latin typeface="Calibri" panose="020F0502020204030204" pitchFamily="34" charset="0"/>
              </a:rPr>
              <a:t> (e não pessoal do magistrado)</a:t>
            </a:r>
          </a:p>
          <a:p>
            <a:pPr marL="799200" lvl="1" indent="-45720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</a:rPr>
              <a:t>Efeitos “vinculantes” (ou similares)</a:t>
            </a:r>
          </a:p>
          <a:p>
            <a:pPr marL="1199250" lvl="2" indent="-45720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Ressalva crítica</a:t>
            </a:r>
            <a:endParaRPr lang="pt-B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i="1" dirty="0">
                <a:latin typeface="Calibri" panose="020F0502020204030204" pitchFamily="34" charset="0"/>
              </a:rPr>
              <a:t>Amicus curiae</a:t>
            </a:r>
            <a:r>
              <a:rPr lang="pt-BR" sz="3200" dirty="0">
                <a:latin typeface="Calibri" panose="020F0502020204030204" pitchFamily="34" charset="0"/>
              </a:rPr>
              <a:t> como sujeito processual apto a desempenhar esse papel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Amicus curiae</a:t>
            </a:r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 e precedentes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6289" y="1221715"/>
            <a:ext cx="9107994" cy="6024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i="1" dirty="0">
                <a:latin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</a:rPr>
              <a:t> na formação do precedente</a:t>
            </a: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Equilíbrio de forças na oitiva de </a:t>
            </a:r>
            <a:r>
              <a:rPr lang="pt-BR" sz="2800" i="1" dirty="0">
                <a:latin typeface="Calibri" panose="020F0502020204030204" pitchFamily="34" charset="0"/>
              </a:rPr>
              <a:t>amici curiae</a:t>
            </a:r>
            <a:endParaRPr lang="pt-BR" sz="2800" dirty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</a:rPr>
              <a:t> adequado para oitiva do </a:t>
            </a:r>
            <a:r>
              <a:rPr lang="pt-BR" sz="2800" i="1" dirty="0">
                <a:latin typeface="Calibri" panose="020F0502020204030204" pitchFamily="34" charset="0"/>
              </a:rPr>
              <a:t>amicus curiae</a:t>
            </a:r>
          </a:p>
          <a:p>
            <a:pPr marL="857250" lvl="2" indent="-4572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b="1" dirty="0">
                <a:latin typeface="Calibri" panose="020F0502020204030204" pitchFamily="34" charset="0"/>
              </a:rPr>
              <a:t>Jornadas I DPC/CJF </a:t>
            </a:r>
            <a:r>
              <a:rPr lang="pt-BR" sz="2600" b="1" dirty="0">
                <a:latin typeface="Calibri" panose="020F0502020204030204" pitchFamily="34" charset="0"/>
              </a:rPr>
              <a:t>82:</a:t>
            </a:r>
            <a:r>
              <a:rPr lang="pt-BR" sz="2600" dirty="0">
                <a:latin typeface="Calibri" panose="020F0502020204030204" pitchFamily="34" charset="0"/>
              </a:rPr>
              <a:t> Quando houver pluralidade de pedidos de admissão de </a:t>
            </a:r>
            <a:r>
              <a:rPr lang="pt-BR" sz="2600" i="1" dirty="0">
                <a:latin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</a:rPr>
              <a:t>, o relator deve observar, como critério para definição daqueles que serão admitidos, </a:t>
            </a:r>
            <a:r>
              <a:rPr lang="pt-BR" sz="2600" b="1" dirty="0">
                <a:latin typeface="Calibri" panose="020F0502020204030204" pitchFamily="34" charset="0"/>
              </a:rPr>
              <a:t>o equilíbrio na representatividade dos diversos interesses jurídicos contrapostos no litígio</a:t>
            </a:r>
            <a:r>
              <a:rPr lang="pt-BR" sz="2600" dirty="0">
                <a:latin typeface="Calibri" panose="020F0502020204030204" pitchFamily="34" charset="0"/>
              </a:rPr>
              <a:t>, velando, assim, pelo respeito à amplitude do </a:t>
            </a:r>
            <a:r>
              <a:rPr lang="pt-BR" sz="2600" b="1" dirty="0">
                <a:latin typeface="Calibri" panose="020F0502020204030204" pitchFamily="34" charset="0"/>
              </a:rPr>
              <a:t>contraditório</a:t>
            </a:r>
            <a:r>
              <a:rPr lang="pt-BR" sz="2600" dirty="0">
                <a:latin typeface="Calibri" panose="020F0502020204030204" pitchFamily="34" charset="0"/>
              </a:rPr>
              <a:t>, </a:t>
            </a:r>
            <a:r>
              <a:rPr lang="pt-BR" sz="2600" b="1" dirty="0">
                <a:latin typeface="Calibri" panose="020F0502020204030204" pitchFamily="34" charset="0"/>
              </a:rPr>
              <a:t>paridade</a:t>
            </a:r>
            <a:r>
              <a:rPr lang="pt-BR" sz="2600" dirty="0">
                <a:latin typeface="Calibri" panose="020F0502020204030204" pitchFamily="34" charset="0"/>
              </a:rPr>
              <a:t> de tratamento e </a:t>
            </a:r>
            <a:r>
              <a:rPr lang="pt-BR" sz="2600" b="1" dirty="0">
                <a:latin typeface="Calibri" panose="020F0502020204030204" pitchFamily="34" charset="0"/>
              </a:rPr>
              <a:t>isonomia</a:t>
            </a:r>
            <a:r>
              <a:rPr lang="pt-BR" sz="2600" dirty="0">
                <a:latin typeface="Calibri" panose="020F0502020204030204" pitchFamily="34" charset="0"/>
              </a:rPr>
              <a:t> entre todos os potencialmente atingidos pela decisão.</a:t>
            </a:r>
            <a:endParaRPr lang="pt-BR" sz="2600" i="1" dirty="0">
              <a:latin typeface="Calibri" panose="020F0502020204030204" pitchFamily="34" charset="0"/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Reflexos na fundamentação</a:t>
            </a:r>
            <a:endParaRPr lang="pt-BR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324544" y="1268760"/>
            <a:ext cx="8568952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1" indent="-4572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3200" i="1" dirty="0">
                <a:latin typeface="Calibri" panose="020F0502020204030204" pitchFamily="34" charset="0"/>
              </a:rPr>
              <a:t>Qualidade</a:t>
            </a:r>
            <a:r>
              <a:rPr lang="pt-BR" sz="3200" dirty="0">
                <a:latin typeface="Calibri" panose="020F0502020204030204" pitchFamily="34" charset="0"/>
              </a:rPr>
              <a:t> da motivação jurisdicional e AC</a:t>
            </a: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</a:rPr>
              <a:t>982 § 2º:</a:t>
            </a:r>
            <a:r>
              <a:rPr lang="pt-BR" sz="2800" b="1" dirty="0">
                <a:latin typeface="Calibri" panose="020F0502020204030204" pitchFamily="34" charset="0"/>
              </a:rPr>
              <a:t> </a:t>
            </a:r>
            <a:r>
              <a:rPr lang="pt-BR" sz="2800" i="1" dirty="0">
                <a:latin typeface="Calibri" panose="020F0502020204030204" pitchFamily="34" charset="0"/>
              </a:rPr>
              <a:t>dever</a:t>
            </a:r>
            <a:r>
              <a:rPr lang="pt-BR" sz="2800" dirty="0">
                <a:latin typeface="Calibri" panose="020F0502020204030204" pitchFamily="34" charset="0"/>
              </a:rPr>
              <a:t> de serem enfrentados </a:t>
            </a:r>
            <a:r>
              <a:rPr lang="pt-BR" sz="2800" i="1" u="sng" dirty="0">
                <a:latin typeface="Calibri" panose="020F0502020204030204" pitchFamily="34" charset="0"/>
              </a:rPr>
              <a:t>todos</a:t>
            </a:r>
            <a:r>
              <a:rPr lang="pt-BR" sz="2800" dirty="0">
                <a:latin typeface="Calibri" panose="020F0502020204030204" pitchFamily="34" charset="0"/>
              </a:rPr>
              <a:t> os argumentos favoráveis ou contrários à fixação da tese jurídica. </a:t>
            </a: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</a:rPr>
              <a:t>Prevalecimento sobre a </a:t>
            </a:r>
            <a:r>
              <a:rPr lang="pt-BR" sz="2800" i="1" dirty="0">
                <a:latin typeface="Calibri" panose="020F0502020204030204" pitchFamily="34" charset="0"/>
              </a:rPr>
              <a:t>restrição</a:t>
            </a:r>
            <a:r>
              <a:rPr lang="pt-BR" sz="2800" dirty="0">
                <a:latin typeface="Calibri" panose="020F0502020204030204" pitchFamily="34" charset="0"/>
              </a:rPr>
              <a:t> do 1038 § 3º (Lei n. 13.256/2016)</a:t>
            </a: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b="1" i="1" dirty="0">
                <a:latin typeface="Calibri" panose="020F0502020204030204" pitchFamily="34" charset="0"/>
              </a:rPr>
              <a:t>T</a:t>
            </a:r>
            <a:r>
              <a:rPr lang="pt-BR" sz="2800" b="1" i="1" dirty="0">
                <a:latin typeface="Calibri" panose="020F0502020204030204" pitchFamily="34" charset="0"/>
              </a:rPr>
              <a:t>odos os fundamentos</a:t>
            </a:r>
            <a:r>
              <a:rPr lang="pt-BR" sz="2800" dirty="0">
                <a:latin typeface="Calibri" panose="020F0502020204030204" pitchFamily="34" charset="0"/>
              </a:rPr>
              <a:t> </a:t>
            </a:r>
            <a:r>
              <a:rPr lang="pt-BR" sz="2800" b="1" i="1" dirty="0">
                <a:latin typeface="Calibri" panose="020F0502020204030204" pitchFamily="34" charset="0"/>
              </a:rPr>
              <a:t>suscitados</a:t>
            </a:r>
            <a:r>
              <a:rPr lang="pt-BR" sz="2800" dirty="0">
                <a:latin typeface="Calibri" panose="020F0502020204030204" pitchFamily="34" charset="0"/>
              </a:rPr>
              <a:t> concernentes à tese jurídica discutida, sejam favoráveis ou contrários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</a:rPr>
              <a:t>x</a:t>
            </a:r>
            <a:r>
              <a:rPr lang="pt-BR" sz="2800" dirty="0">
                <a:latin typeface="Calibri" panose="020F0502020204030204" pitchFamily="34" charset="0"/>
              </a:rPr>
              <a:t> </a:t>
            </a:r>
            <a:r>
              <a:rPr lang="pt-BR" sz="2800" b="1" i="1" dirty="0">
                <a:latin typeface="Calibri" panose="020F0502020204030204" pitchFamily="34" charset="0"/>
              </a:rPr>
              <a:t>fundamentos relevantes</a:t>
            </a:r>
            <a:r>
              <a:rPr lang="pt-BR" sz="2800" dirty="0">
                <a:latin typeface="Calibri" panose="020F0502020204030204" pitchFamily="34" charset="0"/>
              </a:rPr>
              <a:t> da tese jurídica </a:t>
            </a:r>
            <a:r>
              <a:rPr lang="pt-BR" sz="2800" b="1" i="1" dirty="0">
                <a:latin typeface="Calibri" panose="020F0502020204030204" pitchFamily="34" charset="0"/>
              </a:rPr>
              <a:t>discutida</a:t>
            </a:r>
          </a:p>
          <a:p>
            <a:pPr marL="1828800" lvl="3" indent="-4572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Art. 93 IX CF e do art. </a:t>
            </a:r>
            <a:r>
              <a:rPr lang="en-US" sz="2800" b="1" dirty="0">
                <a:latin typeface="Calibri" panose="020F0502020204030204" pitchFamily="34" charset="0"/>
              </a:rPr>
              <a:t>489 § 1º IV</a:t>
            </a:r>
            <a:r>
              <a:rPr lang="en-US" sz="2800" dirty="0">
                <a:latin typeface="Calibri" panose="020F0502020204030204" pitchFamily="34" charset="0"/>
              </a:rPr>
              <a:t> CPC</a:t>
            </a:r>
            <a:endParaRPr lang="pt-BR" sz="2800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65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Reflexos recursais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252536" y="1340769"/>
            <a:ext cx="9396536" cy="528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</a:rPr>
              <a:t>Necessária interpretação </a:t>
            </a:r>
            <a:r>
              <a:rPr lang="pt-BR" sz="3200" i="1" dirty="0">
                <a:latin typeface="Calibri" panose="020F0502020204030204" pitchFamily="34" charset="0"/>
              </a:rPr>
              <a:t>ampliativa</a:t>
            </a:r>
            <a:r>
              <a:rPr lang="pt-BR" sz="3200" dirty="0">
                <a:latin typeface="Calibri" panose="020F0502020204030204" pitchFamily="34" charset="0"/>
              </a:rPr>
              <a:t> dos §§ 1º e 3º do 138: para além dos ED e do IRDR</a:t>
            </a:r>
          </a:p>
          <a:p>
            <a:pPr marL="1314450" lvl="2" indent="-4572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 panose="020F0502020204030204" pitchFamily="34" charset="0"/>
              </a:rPr>
              <a:t>Quaisquer técnicas de formação de “indexadores jurisprudenciais”</a:t>
            </a:r>
            <a:endParaRPr lang="pt-BR" sz="3200" dirty="0"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</a:rPr>
              <a:t>Ideal: permitir que o </a:t>
            </a:r>
            <a:r>
              <a:rPr lang="pt-BR" sz="3200" i="1" dirty="0">
                <a:latin typeface="Calibri" panose="020F0502020204030204" pitchFamily="34" charset="0"/>
              </a:rPr>
              <a:t>amicus curiae</a:t>
            </a:r>
            <a:r>
              <a:rPr lang="pt-BR" sz="3200" dirty="0">
                <a:latin typeface="Calibri" panose="020F0502020204030204" pitchFamily="34" charset="0"/>
              </a:rPr>
              <a:t> recorra em prol do interesse que justifica a sua intervenção (996 par. ún)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85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Para pensar (criticamente)</a:t>
            </a:r>
            <a:endParaRPr lang="pt-BR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616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A tríplice forma de intervenção do </a:t>
            </a:r>
            <a:r>
              <a:rPr lang="pt-BR" sz="2800" i="1" dirty="0">
                <a:latin typeface="Calibri" panose="020F0502020204030204" pitchFamily="34" charset="0"/>
              </a:rPr>
              <a:t>amicus curiae</a:t>
            </a:r>
            <a:endParaRPr lang="pt-BR" sz="2800" dirty="0">
              <a:latin typeface="Calibri" panose="020F0502020204030204" pitchFamily="34" charset="0"/>
            </a:endParaRPr>
          </a:p>
          <a:p>
            <a:pPr marL="5143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i="1" dirty="0">
                <a:latin typeface="Calibri" panose="020F0502020204030204" pitchFamily="34" charset="0"/>
              </a:rPr>
              <a:t>Indexador</a:t>
            </a:r>
            <a:r>
              <a:rPr lang="pt-BR" sz="2800" dirty="0">
                <a:latin typeface="Calibri" panose="020F0502020204030204" pitchFamily="34" charset="0"/>
              </a:rPr>
              <a:t> formado sem contraditório paritário: nulo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Vinculação e “devido processo </a:t>
            </a:r>
            <a:r>
              <a:rPr lang="pt-BR" sz="2600" i="1" dirty="0">
                <a:latin typeface="Calibri" panose="020F0502020204030204" pitchFamily="34" charset="0"/>
              </a:rPr>
              <a:t>constitucional</a:t>
            </a:r>
            <a:r>
              <a:rPr lang="pt-BR" sz="2600" dirty="0">
                <a:latin typeface="Calibri" panose="020F0502020204030204" pitchFamily="34" charset="0"/>
              </a:rPr>
              <a:t>”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endParaRPr lang="pt-BR" sz="2600" dirty="0">
              <a:latin typeface="Calibri" panose="020F0502020204030204" pitchFamily="34" charset="0"/>
            </a:endParaRPr>
          </a:p>
          <a:p>
            <a:pPr marL="1200150" lvl="2" indent="-3429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O “processo coletivo” e a “representatividade adequada”</a:t>
            </a:r>
            <a:endParaRPr 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714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Estudo do direito jurisprudencial deve envolver o modo (o </a:t>
            </a:r>
            <a:r>
              <a:rPr lang="pt-BR" sz="2800" i="1" dirty="0">
                <a:latin typeface="Calibri" panose="020F0502020204030204" pitchFamily="34" charset="0"/>
              </a:rPr>
              <a:t>processo</a:t>
            </a:r>
            <a:r>
              <a:rPr lang="pt-BR" sz="2800" dirty="0">
                <a:latin typeface="Calibri" panose="020F0502020204030204" pitchFamily="34" charset="0"/>
              </a:rPr>
              <a:t>)</a:t>
            </a:r>
            <a:r>
              <a:rPr lang="pt-BR" sz="2800" i="1" dirty="0">
                <a:latin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</a:rPr>
              <a:t>de produção/aplicação/revitalização dos indexadores</a:t>
            </a:r>
          </a:p>
          <a:p>
            <a:pPr marL="971550" lvl="1" indent="-51435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Calibri" panose="020F0502020204030204" pitchFamily="34" charset="0"/>
                <a:cs typeface="Arial" panose="020B0604020202020204" pitchFamily="34" charset="0"/>
              </a:rPr>
              <a:t>Ex.: o (esquecido) art. 8º da EC 45/2004</a:t>
            </a:r>
            <a:endParaRPr lang="pt-BR" altLang="pt-BR" sz="2600" dirty="0">
              <a:latin typeface="Calibri" panose="020F0502020204030204" pitchFamily="34" charset="0"/>
            </a:endParaRPr>
          </a:p>
          <a:p>
            <a:pPr marL="171450" indent="-4572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</a:rPr>
              <a:t>Concretizando o “modelo constitucional do direito processual civil”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</a:rPr>
              <a:t>Fisca</a:t>
            </a:r>
            <a:r>
              <a:rPr lang="en-US" sz="2600" b="1" dirty="0">
                <a:latin typeface="Calibri" panose="020F0502020204030204" pitchFamily="34" charset="0"/>
              </a:rPr>
              <a:t>IS</a:t>
            </a:r>
            <a:r>
              <a:rPr lang="en-US" sz="2600" dirty="0">
                <a:latin typeface="Calibri" panose="020F0502020204030204" pitchFamily="34" charset="0"/>
              </a:rPr>
              <a:t> da ordem jurídica</a:t>
            </a: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3200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899592" y="5649156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micus-Curiae-no-Processo-Civil-Brasileiro">
            <a:extLst>
              <a:ext uri="{FF2B5EF4-FFF2-40B4-BE49-F238E27FC236}">
                <a16:creationId xmlns:a16="http://schemas.microsoft.com/office/drawing/2014/main" id="{1EBAEB05-0827-4FD6-B5C1-53E09EB15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7825"/>
            <a:ext cx="2300807" cy="283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Novo-Codigo-de-Processo-Civil-Anotado---3Âª-Edicao">
            <a:extLst>
              <a:ext uri="{FF2B5EF4-FFF2-40B4-BE49-F238E27FC236}">
                <a16:creationId xmlns:a16="http://schemas.microsoft.com/office/drawing/2014/main" id="{6DA54CDB-4DD7-4EBA-9892-5E00B665E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288" y="918592"/>
            <a:ext cx="230080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5572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551</Words>
  <Application>Microsoft Office PowerPoint</Application>
  <PresentationFormat>Apresentação na tela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Design padrão</vt:lpstr>
      <vt:lpstr>Amicus curiae e o processo de formação de ‘precedentes’</vt:lpstr>
      <vt:lpstr>Os “indexadores jurisprudenciais” </vt:lpstr>
      <vt:lpstr>Amicus curiae no Brasil</vt:lpstr>
      <vt:lpstr>Amicus curiae e precedentes</vt:lpstr>
      <vt:lpstr>Reflexos na fundamentação</vt:lpstr>
      <vt:lpstr>Reflexos recursais</vt:lpstr>
      <vt:lpstr>Para pensar (criticamente)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228</cp:revision>
  <cp:lastPrinted>2018-05-15T14:23:37Z</cp:lastPrinted>
  <dcterms:created xsi:type="dcterms:W3CDTF">2007-03-23T14:32:10Z</dcterms:created>
  <dcterms:modified xsi:type="dcterms:W3CDTF">2019-06-03T19:41:46Z</dcterms:modified>
</cp:coreProperties>
</file>