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C5E7C-CB96-43A8-ACEE-CB0372E797F9}" type="datetimeFigureOut">
              <a:rPr lang="pt-BR" smtClean="0"/>
              <a:t>03/10/2019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6E34E-2F7B-4E45-BE67-DEEBB3546E01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767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C5E7C-CB96-43A8-ACEE-CB0372E797F9}" type="datetimeFigureOut">
              <a:rPr lang="pt-BR" smtClean="0"/>
              <a:t>03/10/2019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6E34E-2F7B-4E45-BE67-DEEBB3546E01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42510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C5E7C-CB96-43A8-ACEE-CB0372E797F9}" type="datetimeFigureOut">
              <a:rPr lang="pt-BR" smtClean="0"/>
              <a:t>03/10/2019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6E34E-2F7B-4E45-BE67-DEEBB3546E01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91557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C5E7C-CB96-43A8-ACEE-CB0372E797F9}" type="datetimeFigureOut">
              <a:rPr lang="pt-BR" smtClean="0"/>
              <a:t>03/10/2019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6E34E-2F7B-4E45-BE67-DEEBB3546E01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87085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C5E7C-CB96-43A8-ACEE-CB0372E797F9}" type="datetimeFigureOut">
              <a:rPr lang="pt-BR" smtClean="0"/>
              <a:t>03/10/2019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6E34E-2F7B-4E45-BE67-DEEBB3546E01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32256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C5E7C-CB96-43A8-ACEE-CB0372E797F9}" type="datetimeFigureOut">
              <a:rPr lang="pt-BR" smtClean="0"/>
              <a:t>03/10/2019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6E34E-2F7B-4E45-BE67-DEEBB3546E01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94226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C5E7C-CB96-43A8-ACEE-CB0372E797F9}" type="datetimeFigureOut">
              <a:rPr lang="pt-BR" smtClean="0"/>
              <a:t>03/10/2019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6E34E-2F7B-4E45-BE67-DEEBB3546E01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12884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C5E7C-CB96-43A8-ACEE-CB0372E797F9}" type="datetimeFigureOut">
              <a:rPr lang="pt-BR" smtClean="0"/>
              <a:t>03/10/2019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6E34E-2F7B-4E45-BE67-DEEBB3546E01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85609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C5E7C-CB96-43A8-ACEE-CB0372E797F9}" type="datetimeFigureOut">
              <a:rPr lang="pt-BR" smtClean="0"/>
              <a:t>03/10/2019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6E34E-2F7B-4E45-BE67-DEEBB3546E01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55787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C5E7C-CB96-43A8-ACEE-CB0372E797F9}" type="datetimeFigureOut">
              <a:rPr lang="pt-BR" smtClean="0"/>
              <a:t>03/10/2019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6E34E-2F7B-4E45-BE67-DEEBB3546E01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31849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C5E7C-CB96-43A8-ACEE-CB0372E797F9}" type="datetimeFigureOut">
              <a:rPr lang="pt-BR" smtClean="0"/>
              <a:t>03/10/2019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6E34E-2F7B-4E45-BE67-DEEBB3546E01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3308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1C5E7C-CB96-43A8-ACEE-CB0372E797F9}" type="datetimeFigureOut">
              <a:rPr lang="pt-BR" smtClean="0"/>
              <a:t>03/10/2019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6E34E-2F7B-4E45-BE67-DEEBB3546E01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35395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95796" y="1122362"/>
            <a:ext cx="8972204" cy="1055573"/>
          </a:xfrm>
        </p:spPr>
        <p:txBody>
          <a:bodyPr>
            <a:normAutofit/>
          </a:bodyPr>
          <a:lstStyle/>
          <a:p>
            <a:r>
              <a:rPr lang="pt-BR" sz="4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Amicus Curiae  e o direito de seguro</a:t>
            </a:r>
            <a:r>
              <a:rPr lang="pt-BR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pt-BR" sz="4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800" y="2177934"/>
            <a:ext cx="8839199" cy="4239491"/>
          </a:xfrm>
        </p:spPr>
        <p:txBody>
          <a:bodyPr>
            <a:normAutofit fontScale="25000" lnSpcReduction="20000"/>
          </a:bodyPr>
          <a:lstStyle/>
          <a:p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11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 Simpósio das Relações de Processo Civil e Seguro </a:t>
            </a:r>
            <a:endParaRPr lang="pt-BR" altLang="pt-BR" sz="112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altLang="pt-BR" sz="11200" b="1" dirty="0">
              <a:solidFill>
                <a:srgbClr val="FF0000"/>
              </a:solidFill>
            </a:endParaRPr>
          </a:p>
          <a:p>
            <a:r>
              <a:rPr lang="pt-BR" altLang="pt-BR" sz="11200" b="1" dirty="0">
                <a:solidFill>
                  <a:srgbClr val="0070C0"/>
                </a:solidFill>
              </a:rPr>
              <a:t>AASP/AIDA Brasil</a:t>
            </a:r>
          </a:p>
          <a:p>
            <a:r>
              <a:rPr lang="pt-BR" altLang="pt-BR" sz="11200" b="1" dirty="0">
                <a:solidFill>
                  <a:srgbClr val="FF0000"/>
                </a:solidFill>
              </a:rPr>
              <a:t>São Paulo, SP, 4 de outubro de 2019</a:t>
            </a:r>
          </a:p>
          <a:p>
            <a:endParaRPr lang="en-US" altLang="pt-BR" sz="11200" b="1" dirty="0"/>
          </a:p>
          <a:p>
            <a:endParaRPr lang="pt-BR" altLang="pt-BR" sz="11200" b="1" dirty="0"/>
          </a:p>
          <a:p>
            <a:r>
              <a:rPr lang="pt-BR" altLang="pt-BR" sz="11200" b="1" dirty="0">
                <a:solidFill>
                  <a:schemeClr val="accent1">
                    <a:lumMod val="50000"/>
                  </a:schemeClr>
                </a:solidFill>
              </a:rPr>
              <a:t>Cassio Scarpinella Bueno</a:t>
            </a:r>
          </a:p>
          <a:p>
            <a:r>
              <a:rPr lang="en-US" altLang="pt-BR" sz="11200" b="1" dirty="0">
                <a:solidFill>
                  <a:srgbClr val="C00000"/>
                </a:solidFill>
              </a:rPr>
              <a:t>www.scarpinellabueno.com</a:t>
            </a:r>
          </a:p>
          <a:p>
            <a:r>
              <a:rPr lang="en-US" altLang="pt-BR" sz="11200" b="1" dirty="0">
                <a:solidFill>
                  <a:srgbClr val="FF0000"/>
                </a:solidFill>
              </a:rPr>
              <a:t>www.facebook.com/cassioscarpinellabueno</a:t>
            </a:r>
            <a:endParaRPr lang="pt-BR" sz="11200" dirty="0"/>
          </a:p>
        </p:txBody>
      </p:sp>
      <p:pic>
        <p:nvPicPr>
          <p:cNvPr id="1026" name="Picture 2" descr="AIDA-400x189-400x18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7766" y="5958754"/>
            <a:ext cx="1239838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3988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32195"/>
          </a:xfrm>
        </p:spPr>
        <p:txBody>
          <a:bodyPr>
            <a:normAutofit/>
          </a:bodyPr>
          <a:lstStyle/>
          <a:p>
            <a:r>
              <a:rPr lang="pt-B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 suma</a:t>
            </a:r>
            <a:endParaRPr lang="pt-BR" sz="4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61376" y="1854557"/>
            <a:ext cx="9006624" cy="4533363"/>
          </a:xfrm>
        </p:spPr>
        <p:txBody>
          <a:bodyPr/>
          <a:lstStyle/>
          <a:p>
            <a:pPr algn="l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  <a:defRPr/>
            </a:pPr>
            <a:r>
              <a:rPr lang="pt-BR" sz="2800" dirty="0"/>
              <a:t>A</a:t>
            </a:r>
            <a:r>
              <a:rPr lang="pt-BR" sz="2800" i="1" dirty="0"/>
              <a:t> necessária </a:t>
            </a:r>
            <a:r>
              <a:rPr lang="pt-BR" sz="2800" dirty="0"/>
              <a:t>e</a:t>
            </a:r>
            <a:r>
              <a:rPr lang="pt-BR" sz="2800" i="1" dirty="0"/>
              <a:t> a  adequada interpretação</a:t>
            </a:r>
            <a:r>
              <a:rPr lang="pt-BR" sz="2800" dirty="0"/>
              <a:t> do texto jurídico</a:t>
            </a:r>
          </a:p>
          <a:p>
            <a:pPr algn="l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  <a:defRPr/>
            </a:pPr>
            <a:r>
              <a:rPr lang="pt-BR" sz="2800" dirty="0"/>
              <a:t>Conflitos democráticos/conflitos políticos</a:t>
            </a:r>
          </a:p>
          <a:p>
            <a:pPr lvl="1" algn="l">
              <a:spcAft>
                <a:spcPts val="500"/>
              </a:spcAft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pt-BR" sz="2400" dirty="0"/>
              <a:t> Transferência do </a:t>
            </a:r>
            <a:r>
              <a:rPr lang="pt-BR" sz="2400" i="1" dirty="0"/>
              <a:t>locus</a:t>
            </a:r>
            <a:r>
              <a:rPr lang="pt-BR" sz="2400" dirty="0"/>
              <a:t> destas discussões</a:t>
            </a:r>
          </a:p>
          <a:p>
            <a:pPr lvl="1" algn="l">
              <a:spcAft>
                <a:spcPts val="500"/>
              </a:spcAft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pt-BR" sz="2400" dirty="0"/>
              <a:t> Audiências públicas</a:t>
            </a:r>
          </a:p>
          <a:p>
            <a:pPr lvl="1" algn="l">
              <a:spcAft>
                <a:spcPts val="500"/>
              </a:spcAft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pt-BR" sz="2400" dirty="0"/>
              <a:t>Paridade de armas</a:t>
            </a:r>
          </a:p>
          <a:p>
            <a:pPr algn="l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  <a:defRPr/>
            </a:pPr>
            <a:r>
              <a:rPr lang="pt-BR" sz="2800" dirty="0"/>
              <a:t>Segurança jurídica </a:t>
            </a:r>
            <a:r>
              <a:rPr lang="pt-BR" sz="2800" b="1" dirty="0"/>
              <a:t>e</a:t>
            </a:r>
            <a:r>
              <a:rPr lang="pt-BR" sz="2800" dirty="0"/>
              <a:t> previsibilidade</a:t>
            </a:r>
          </a:p>
          <a:p>
            <a:pPr algn="l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  <a:defRPr/>
            </a:pPr>
            <a:r>
              <a:rPr lang="pt-BR" sz="2800" dirty="0"/>
              <a:t>Celeridade          </a:t>
            </a:r>
            <a:r>
              <a:rPr lang="pt-BR" sz="2800" b="1" i="1" dirty="0"/>
              <a:t>Eficiência</a:t>
            </a:r>
            <a:r>
              <a:rPr lang="pt-BR" sz="2800" dirty="0"/>
              <a:t> do sistema processual </a:t>
            </a:r>
          </a:p>
          <a:p>
            <a:pPr lvl="1" algn="l">
              <a:spcAft>
                <a:spcPts val="50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/>
            </a:pPr>
            <a:r>
              <a:rPr lang="pt-BR" sz="2400" b="1" i="1" dirty="0"/>
              <a:t>Eficiência</a:t>
            </a:r>
            <a:r>
              <a:rPr lang="pt-BR" sz="2400" dirty="0"/>
              <a:t> do próprio direito material</a:t>
            </a:r>
            <a:endParaRPr lang="pt-BR" sz="3200" i="1" dirty="0"/>
          </a:p>
          <a:p>
            <a:endParaRPr lang="pt-BR" dirty="0"/>
          </a:p>
        </p:txBody>
      </p:sp>
      <p:pic>
        <p:nvPicPr>
          <p:cNvPr id="1026" name="Picture 2" descr="AIDA-400x189-400x18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7766" y="5958754"/>
            <a:ext cx="1239838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eta: para a Direita 4">
            <a:extLst>
              <a:ext uri="{FF2B5EF4-FFF2-40B4-BE49-F238E27FC236}">
                <a16:creationId xmlns:a16="http://schemas.microsoft.com/office/drawing/2014/main" id="{1C81DA15-E33A-4089-B42C-43DBD2BEC1E3}"/>
              </a:ext>
            </a:extLst>
          </p:cNvPr>
          <p:cNvSpPr/>
          <p:nvPr/>
        </p:nvSpPr>
        <p:spPr>
          <a:xfrm>
            <a:off x="3707261" y="4889693"/>
            <a:ext cx="648072" cy="227500"/>
          </a:xfrm>
          <a:prstGeom prst="rightArrow">
            <a:avLst>
              <a:gd name="adj1" fmla="val 74657"/>
              <a:gd name="adj2" fmla="val 5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70792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87132" y="1122363"/>
            <a:ext cx="8980868" cy="745074"/>
          </a:xfrm>
        </p:spPr>
        <p:txBody>
          <a:bodyPr>
            <a:normAutofit fontScale="90000"/>
          </a:bodyPr>
          <a:lstStyle/>
          <a:p>
            <a:br>
              <a:rPr lang="pt-BR" sz="66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49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Muito obrigado !!!!</a:t>
            </a:r>
            <a:endParaRPr lang="pt-BR" sz="4900" dirty="0"/>
          </a:p>
        </p:txBody>
      </p:sp>
      <p:pic>
        <p:nvPicPr>
          <p:cNvPr id="1026" name="Picture 2" descr="AIDA-400x189-400x18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7766" y="5958754"/>
            <a:ext cx="1239838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 descr="Curso-Sistematizado-de-Direto-Processual-Civil-Volume-1">
            <a:extLst>
              <a:ext uri="{FF2B5EF4-FFF2-40B4-BE49-F238E27FC236}">
                <a16:creationId xmlns:a16="http://schemas.microsoft.com/office/drawing/2014/main" id="{90E9338A-73F0-4CA6-B4B2-4A45DA9087B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25" t="951" r="3860"/>
          <a:stretch/>
        </p:blipFill>
        <p:spPr bwMode="auto">
          <a:xfrm>
            <a:off x="1523999" y="2421228"/>
            <a:ext cx="2257040" cy="2850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A10B3ED8-208D-4CF4-BE62-A4553AA2E27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93" r="16161" b="-3928"/>
          <a:stretch/>
        </p:blipFill>
        <p:spPr bwMode="auto">
          <a:xfrm>
            <a:off x="4826320" y="2421228"/>
            <a:ext cx="2122941" cy="2906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Manual-de-Direito-Processual-Civil---Volume-Unico---5Âª-Edicao">
            <a:extLst>
              <a:ext uri="{FF2B5EF4-FFF2-40B4-BE49-F238E27FC236}">
                <a16:creationId xmlns:a16="http://schemas.microsoft.com/office/drawing/2014/main" id="{9F4B3CE0-AB1C-45D0-A4A2-A766F8E94D9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96" t="2711" r="5573"/>
          <a:stretch/>
        </p:blipFill>
        <p:spPr bwMode="auto">
          <a:xfrm>
            <a:off x="7966915" y="2421228"/>
            <a:ext cx="2059439" cy="2850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51A28C3A-7BED-4DA3-942E-6F19C8ECB21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68540" y="5460996"/>
            <a:ext cx="5633192" cy="841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701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45919" y="1122363"/>
            <a:ext cx="9073053" cy="772939"/>
          </a:xfrm>
        </p:spPr>
        <p:txBody>
          <a:bodyPr>
            <a:normAutofit/>
          </a:bodyPr>
          <a:lstStyle/>
          <a:p>
            <a:r>
              <a:rPr lang="pt-B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Origens do </a:t>
            </a:r>
            <a:r>
              <a:rPr lang="pt-BR" sz="4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amicus curiae</a:t>
            </a:r>
            <a:endParaRPr lang="pt-BR" sz="4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961804" y="2161309"/>
            <a:ext cx="8706195" cy="4056611"/>
          </a:xfrm>
        </p:spPr>
        <p:txBody>
          <a:bodyPr>
            <a:normAutofit fontScale="85000" lnSpcReduction="20000"/>
          </a:bodyPr>
          <a:lstStyle/>
          <a:p>
            <a:pPr marL="514350" indent="-457200" algn="l">
              <a:spcBef>
                <a:spcPts val="700"/>
              </a:spcBef>
              <a:spcAft>
                <a:spcPts val="700"/>
              </a:spcAft>
              <a:buClr>
                <a:srgbClr val="D02800"/>
              </a:buClr>
              <a:buFont typeface="Wingdings" panose="05000000000000000000" pitchFamily="2" charset="2"/>
              <a:buChar char="q"/>
            </a:pPr>
            <a:r>
              <a:rPr lang="pt-BR" sz="3600" dirty="0">
                <a:cs typeface="Calibri" panose="020F0502020204030204" pitchFamily="34" charset="0"/>
              </a:rPr>
              <a:t>Origem nos direitos inglês e norte-americano</a:t>
            </a:r>
          </a:p>
          <a:p>
            <a:pPr marL="800100" lvl="1" indent="-342900" algn="l">
              <a:spcBef>
                <a:spcPts val="700"/>
              </a:spcBef>
              <a:spcAft>
                <a:spcPts val="700"/>
              </a:spcAft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3600" dirty="0">
                <a:cs typeface="Calibri" panose="020F0502020204030204" pitchFamily="34" charset="0"/>
              </a:rPr>
              <a:t>Função de auxiliar os magistrados na identificação de precedentes e de sua aplicação ao caso concreto</a:t>
            </a:r>
          </a:p>
          <a:p>
            <a:pPr marL="800100" lvl="1" indent="-342900" algn="l">
              <a:spcBef>
                <a:spcPts val="700"/>
              </a:spcBef>
              <a:spcAft>
                <a:spcPts val="700"/>
              </a:spcAft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3600" dirty="0">
                <a:cs typeface="Calibri" panose="020F0502020204030204" pitchFamily="34" charset="0"/>
              </a:rPr>
              <a:t>Há quem sustente que o </a:t>
            </a:r>
            <a:r>
              <a:rPr lang="pt-BR" sz="3600" i="1" dirty="0">
                <a:cs typeface="Calibri" panose="020F0502020204030204" pitchFamily="34" charset="0"/>
              </a:rPr>
              <a:t>amicus curiae </a:t>
            </a:r>
            <a:r>
              <a:rPr lang="pt-BR" sz="3600" dirty="0">
                <a:cs typeface="Calibri" panose="020F0502020204030204" pitchFamily="34" charset="0"/>
              </a:rPr>
              <a:t>no direito norte-americano desenvolva atividade similar ao do “</a:t>
            </a:r>
            <a:r>
              <a:rPr lang="pt-BR" sz="3600" i="1" dirty="0">
                <a:cs typeface="Calibri" panose="020F0502020204030204" pitchFamily="34" charset="0"/>
              </a:rPr>
              <a:t>lobista”</a:t>
            </a:r>
            <a:r>
              <a:rPr lang="pt-BR" sz="3600" dirty="0">
                <a:cs typeface="Calibri" panose="020F0502020204030204" pitchFamily="34" charset="0"/>
              </a:rPr>
              <a:t> perante o Poder Judiciário por desempenhar papel  de pressão social, tão importante em democracias representativas</a:t>
            </a:r>
            <a:endParaRPr lang="pt-BR" altLang="pt-BR" sz="3600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pt-BR" dirty="0"/>
          </a:p>
        </p:txBody>
      </p:sp>
      <p:pic>
        <p:nvPicPr>
          <p:cNvPr id="1026" name="Picture 2" descr="AIDA-400x189-400x18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7766" y="5958754"/>
            <a:ext cx="1239838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0291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95796" y="1122363"/>
            <a:ext cx="8972204" cy="939193"/>
          </a:xfrm>
        </p:spPr>
        <p:txBody>
          <a:bodyPr>
            <a:normAutofit/>
          </a:bodyPr>
          <a:lstStyle/>
          <a:p>
            <a:r>
              <a:rPr lang="pt-B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Brasil (1)</a:t>
            </a:r>
            <a:endParaRPr lang="pt-BR" sz="4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30036" y="2061556"/>
            <a:ext cx="9337964" cy="4486160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altLang="pt-BR" sz="2800" b="1" dirty="0"/>
              <a:t>CVM</a:t>
            </a:r>
            <a:r>
              <a:rPr lang="pt-BR" altLang="pt-BR" sz="2800" dirty="0"/>
              <a:t>: art. 31, Lei n. 6.385/1976</a:t>
            </a:r>
          </a:p>
          <a:p>
            <a:pPr algn="l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altLang="pt-BR" sz="2800" b="1" dirty="0"/>
              <a:t>INPI</a:t>
            </a:r>
            <a:r>
              <a:rPr lang="pt-BR" altLang="pt-BR" sz="2800" dirty="0"/>
              <a:t>: arts. 57, 118 e 175, Lei n. 9.279/1996</a:t>
            </a:r>
            <a:endParaRPr lang="pt-BR" altLang="pt-BR" sz="2800" b="1" dirty="0"/>
          </a:p>
          <a:p>
            <a:pPr algn="l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altLang="pt-BR" sz="2800" b="1" dirty="0"/>
              <a:t>CADE</a:t>
            </a:r>
            <a:r>
              <a:rPr lang="pt-BR" altLang="pt-BR" sz="2800" dirty="0"/>
              <a:t>: art. 118, Lei n. 12.529/2011</a:t>
            </a:r>
            <a:endParaRPr lang="pt-BR" altLang="pt-BR" sz="2800" b="1" dirty="0"/>
          </a:p>
          <a:p>
            <a:pPr algn="l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altLang="pt-BR" sz="2800" b="1" dirty="0"/>
              <a:t>OAB</a:t>
            </a:r>
            <a:r>
              <a:rPr lang="pt-BR" altLang="pt-BR" sz="2800" dirty="0"/>
              <a:t>: Art. 49, Lei n. 8.906/1994</a:t>
            </a:r>
          </a:p>
          <a:p>
            <a:pPr algn="l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altLang="pt-BR" sz="2800" b="1" dirty="0"/>
              <a:t>Pessoas jurídicas de direito público</a:t>
            </a:r>
            <a:r>
              <a:rPr lang="pt-BR" altLang="pt-BR" sz="2800" dirty="0"/>
              <a:t>: art. 5º, Lei n. 9.469/1997</a:t>
            </a:r>
          </a:p>
          <a:p>
            <a:pPr algn="l"/>
            <a:endParaRPr lang="pt-BR" dirty="0"/>
          </a:p>
        </p:txBody>
      </p:sp>
      <p:pic>
        <p:nvPicPr>
          <p:cNvPr id="1026" name="Picture 2" descr="AIDA-400x189-400x18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7766" y="5958754"/>
            <a:ext cx="1239838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3840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02080" y="1122363"/>
            <a:ext cx="9265920" cy="843597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pt-B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Brasil (2)</a:t>
            </a:r>
            <a:endParaRPr lang="pt-BR" sz="4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02080" y="1965960"/>
            <a:ext cx="9265920" cy="4450080"/>
          </a:xfrm>
        </p:spPr>
        <p:txBody>
          <a:bodyPr>
            <a:normAutofit/>
          </a:bodyPr>
          <a:lstStyle/>
          <a:p>
            <a:pPr algn="l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altLang="pt-BR" sz="2600" b="1" dirty="0"/>
              <a:t>Controle de constitucionalidade</a:t>
            </a:r>
            <a:r>
              <a:rPr lang="pt-BR" altLang="pt-BR" sz="2600" dirty="0"/>
              <a:t>: Art. 7º, § 2º, Lei n. 9.868/1999</a:t>
            </a:r>
            <a:endParaRPr lang="pt-BR" altLang="pt-BR" sz="2600" b="1" dirty="0"/>
          </a:p>
          <a:p>
            <a:pPr algn="l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altLang="pt-BR" sz="2600" b="1" dirty="0"/>
              <a:t>Incidente de inconstitucionalidade</a:t>
            </a:r>
            <a:r>
              <a:rPr lang="pt-BR" altLang="pt-BR" sz="2600" dirty="0"/>
              <a:t>: art. 482, §§ 1º a 3º, CPC</a:t>
            </a:r>
          </a:p>
          <a:p>
            <a:pPr algn="l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altLang="pt-BR" sz="2600" b="1" dirty="0"/>
              <a:t>Uniformização de jurisprudência</a:t>
            </a:r>
            <a:r>
              <a:rPr lang="pt-BR" altLang="pt-BR" sz="2600" dirty="0"/>
              <a:t> - Juizados Especiais Federais: art. 14, § 7º, Lei n. 10.259/2001 </a:t>
            </a:r>
          </a:p>
          <a:p>
            <a:pPr lvl="1" algn="l">
              <a:spcBef>
                <a:spcPts val="400"/>
              </a:spcBef>
              <a:spcAft>
                <a:spcPts val="400"/>
              </a:spcAft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pt-BR" altLang="pt-BR" sz="2600" dirty="0"/>
              <a:t>Art. 19, § 4º, Lei n. 12.153/2009</a:t>
            </a:r>
          </a:p>
          <a:p>
            <a:pPr algn="l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altLang="pt-BR" sz="2600" b="1" dirty="0"/>
              <a:t>Edição, revisão e cancelamento de Súmula do STF:</a:t>
            </a:r>
            <a:r>
              <a:rPr lang="pt-BR" altLang="pt-BR" sz="2600" dirty="0"/>
              <a:t> Art. 3º, § 2º, Lei n. 11.417/2006 </a:t>
            </a:r>
          </a:p>
          <a:p>
            <a:pPr algn="l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altLang="pt-BR" sz="2600" b="1" dirty="0"/>
              <a:t>Repercussão geral do RE</a:t>
            </a:r>
            <a:r>
              <a:rPr lang="pt-BR" altLang="pt-BR" sz="2600" dirty="0"/>
              <a:t>: Art. 543-A, § 7º, CPC 1973 </a:t>
            </a:r>
          </a:p>
          <a:p>
            <a:pPr algn="l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altLang="pt-BR" sz="2600" b="1" dirty="0"/>
              <a:t>Recurso Especial repetitivo</a:t>
            </a:r>
            <a:r>
              <a:rPr lang="pt-BR" altLang="pt-BR" sz="2600" dirty="0"/>
              <a:t>: Art. 543-C, § 3º, CPC 1973</a:t>
            </a:r>
          </a:p>
        </p:txBody>
      </p:sp>
      <p:pic>
        <p:nvPicPr>
          <p:cNvPr id="1026" name="Picture 2" descr="AIDA-400x189-400x18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7766" y="5958754"/>
            <a:ext cx="1239838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4968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30237"/>
          </a:xfrm>
        </p:spPr>
        <p:txBody>
          <a:bodyPr>
            <a:normAutofit fontScale="90000"/>
          </a:bodyPr>
          <a:lstStyle/>
          <a:p>
            <a:r>
              <a:rPr lang="pt-B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atualidade</a:t>
            </a:r>
            <a:endParaRPr lang="pt-BR" sz="4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37360" y="1584960"/>
            <a:ext cx="8930640" cy="4962756"/>
          </a:xfrm>
        </p:spPr>
        <p:txBody>
          <a:bodyPr>
            <a:normAutofit fontScale="32500" lnSpcReduction="20000"/>
          </a:bodyPr>
          <a:lstStyle/>
          <a:p>
            <a:pPr marL="457200" indent="-457200" algn="l">
              <a:lnSpc>
                <a:spcPct val="120000"/>
              </a:lnSpc>
              <a:buClr>
                <a:srgbClr val="D02800"/>
              </a:buClr>
              <a:buFont typeface="Wingdings" panose="05000000000000000000" pitchFamily="2" charset="2"/>
              <a:buChar char="q"/>
            </a:pPr>
            <a:r>
              <a:rPr lang="pt-BR" sz="7200" dirty="0">
                <a:cs typeface="Calibri" panose="020F0502020204030204" pitchFamily="34" charset="0"/>
              </a:rPr>
              <a:t>O papel do art. 138 do CPC:</a:t>
            </a:r>
          </a:p>
          <a:p>
            <a:pPr marL="799200" lvl="1" indent="-457200" algn="l">
              <a:lnSpc>
                <a:spcPct val="120000"/>
              </a:lnSpc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7200" dirty="0">
                <a:latin typeface="Calibri" panose="020F0502020204030204" pitchFamily="34" charset="0"/>
                <a:cs typeface="Calibri" panose="020F0502020204030204" pitchFamily="34" charset="0"/>
              </a:rPr>
              <a:t>Generalização do instituto</a:t>
            </a:r>
          </a:p>
          <a:p>
            <a:pPr marL="799200" lvl="1" indent="-457200" algn="l">
              <a:lnSpc>
                <a:spcPct val="120000"/>
              </a:lnSpc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7200" dirty="0">
                <a:latin typeface="Calibri" panose="020F0502020204030204" pitchFamily="34" charset="0"/>
                <a:cs typeface="Calibri" panose="020F0502020204030204" pitchFamily="34" charset="0"/>
              </a:rPr>
              <a:t>Concretização do contraditório</a:t>
            </a:r>
          </a:p>
          <a:p>
            <a:pPr marL="799200" lvl="1" indent="-457200" algn="l">
              <a:lnSpc>
                <a:spcPct val="120000"/>
              </a:lnSpc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7200" dirty="0">
                <a:latin typeface="Calibri" panose="020F0502020204030204" pitchFamily="34" charset="0"/>
                <a:cs typeface="Calibri" panose="020F0502020204030204" pitchFamily="34" charset="0"/>
              </a:rPr>
              <a:t>A “representatividade adequada”</a:t>
            </a:r>
          </a:p>
          <a:p>
            <a:pPr marL="457200" indent="-457200" algn="l">
              <a:lnSpc>
                <a:spcPct val="120000"/>
              </a:lnSpc>
              <a:buClr>
                <a:srgbClr val="D02800"/>
              </a:buClr>
              <a:buFont typeface="Wingdings" panose="05000000000000000000" pitchFamily="2" charset="2"/>
              <a:buChar char="q"/>
            </a:pPr>
            <a:r>
              <a:rPr lang="pt-BR" sz="7200" dirty="0"/>
              <a:t>A legitimação das decisões:</a:t>
            </a:r>
          </a:p>
          <a:p>
            <a:pPr marL="799200" lvl="1" indent="-457200" algn="l">
              <a:lnSpc>
                <a:spcPct val="120000"/>
              </a:lnSpc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7200" dirty="0"/>
              <a:t>Tessitura aberta do </a:t>
            </a:r>
            <a:r>
              <a:rPr lang="pt-BR" sz="7200" i="1" dirty="0"/>
              <a:t>texto</a:t>
            </a:r>
            <a:r>
              <a:rPr lang="pt-BR" sz="7200" dirty="0"/>
              <a:t> jurídico e necessidade de sua </a:t>
            </a:r>
            <a:r>
              <a:rPr lang="pt-BR" sz="7200" i="1" dirty="0"/>
              <a:t>interpretação</a:t>
            </a:r>
            <a:r>
              <a:rPr lang="pt-BR" sz="7200" dirty="0"/>
              <a:t> também diante de sua compreensão em múltiplos aspectos: </a:t>
            </a:r>
            <a:r>
              <a:rPr lang="pt-BR" sz="7200" i="1" dirty="0"/>
              <a:t>social</a:t>
            </a:r>
            <a:r>
              <a:rPr lang="pt-BR" sz="7200" dirty="0"/>
              <a:t>, </a:t>
            </a:r>
            <a:r>
              <a:rPr lang="pt-BR" sz="7200" i="1" dirty="0"/>
              <a:t>econômico</a:t>
            </a:r>
            <a:r>
              <a:rPr lang="pt-BR" sz="7200" dirty="0"/>
              <a:t>, </a:t>
            </a:r>
            <a:r>
              <a:rPr lang="pt-BR" sz="7200" i="1" dirty="0"/>
              <a:t>político</a:t>
            </a:r>
            <a:r>
              <a:rPr lang="pt-BR" sz="7200" dirty="0"/>
              <a:t>, </a:t>
            </a:r>
            <a:r>
              <a:rPr lang="pt-BR" sz="7200" i="1" dirty="0"/>
              <a:t>religioso</a:t>
            </a:r>
            <a:r>
              <a:rPr lang="pt-BR" sz="7200" dirty="0"/>
              <a:t> etc.</a:t>
            </a:r>
          </a:p>
          <a:p>
            <a:pPr marL="1199250" lvl="2" indent="-457200" algn="l">
              <a:lnSpc>
                <a:spcPct val="1200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pt-BR" sz="7200" dirty="0"/>
              <a:t>Nunca a compreensão </a:t>
            </a:r>
            <a:r>
              <a:rPr lang="pt-BR" sz="7200" i="1" dirty="0"/>
              <a:t>pessoal</a:t>
            </a:r>
            <a:r>
              <a:rPr lang="pt-BR" sz="7200" dirty="0"/>
              <a:t> do magistrado</a:t>
            </a:r>
          </a:p>
          <a:p>
            <a:pPr marL="799200" lvl="1" indent="-457200" algn="l">
              <a:lnSpc>
                <a:spcPct val="120000"/>
              </a:lnSpc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7200" dirty="0"/>
              <a:t>Efeitos “vinculantes” (ou similares)</a:t>
            </a:r>
          </a:p>
          <a:p>
            <a:pPr marL="457200" indent="-457200" algn="l">
              <a:lnSpc>
                <a:spcPct val="120000"/>
              </a:lnSpc>
              <a:buClr>
                <a:srgbClr val="D02800"/>
              </a:buClr>
              <a:buFont typeface="Wingdings" panose="05000000000000000000" pitchFamily="2" charset="2"/>
              <a:buChar char="q"/>
            </a:pPr>
            <a:r>
              <a:rPr lang="pt-BR" sz="7200" i="1" dirty="0"/>
              <a:t>Amicus curiae</a:t>
            </a:r>
            <a:r>
              <a:rPr lang="pt-BR" sz="7200" dirty="0"/>
              <a:t> como sujeito processual apto a desempenhar tal papel: </a:t>
            </a:r>
            <a:r>
              <a:rPr lang="pt-BR" sz="7200" dirty="0">
                <a:latin typeface="Arial" panose="020B0604020202020204" pitchFamily="34" charset="0"/>
                <a:cs typeface="Arial" panose="020B0604020202020204" pitchFamily="34" charset="0"/>
              </a:rPr>
              <a:t>O “interesse </a:t>
            </a:r>
            <a:r>
              <a:rPr lang="pt-BR" sz="7200" b="1" dirty="0">
                <a:latin typeface="Arial" panose="020B0604020202020204" pitchFamily="34" charset="0"/>
                <a:cs typeface="Arial" panose="020B0604020202020204" pitchFamily="34" charset="0"/>
              </a:rPr>
              <a:t>institucional</a:t>
            </a:r>
            <a:r>
              <a:rPr lang="pt-BR" sz="7200" dirty="0">
                <a:latin typeface="Arial" panose="020B0604020202020204" pitchFamily="34" charset="0"/>
                <a:cs typeface="Arial" panose="020B0604020202020204" pitchFamily="34" charset="0"/>
              </a:rPr>
              <a:t>”.</a:t>
            </a:r>
            <a:endParaRPr lang="pt-BR" sz="7200" dirty="0"/>
          </a:p>
          <a:p>
            <a:pPr algn="l"/>
            <a:endParaRPr lang="pt-BR" dirty="0"/>
          </a:p>
        </p:txBody>
      </p:sp>
      <p:pic>
        <p:nvPicPr>
          <p:cNvPr id="1026" name="Picture 2" descr="AIDA-400x189-400x18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7766" y="5958754"/>
            <a:ext cx="1239838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7312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32195"/>
          </a:xfrm>
        </p:spPr>
        <p:txBody>
          <a:bodyPr>
            <a:normAutofit/>
          </a:bodyPr>
          <a:lstStyle/>
          <a:p>
            <a:r>
              <a:rPr lang="pt-B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Quem pode ser </a:t>
            </a:r>
            <a:r>
              <a:rPr lang="pt-BR" sz="4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amicus curiae </a:t>
            </a:r>
            <a:r>
              <a:rPr lang="pt-B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pt-BR" sz="4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1854558"/>
            <a:ext cx="9144000" cy="4572000"/>
          </a:xfrm>
        </p:spPr>
        <p:txBody>
          <a:bodyPr>
            <a:normAutofit fontScale="92500" lnSpcReduction="20000"/>
          </a:bodyPr>
          <a:lstStyle/>
          <a:p>
            <a:pPr algn="l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600" dirty="0"/>
              <a:t>Interesse institucional</a:t>
            </a:r>
          </a:p>
          <a:p>
            <a:pPr lvl="1" algn="l">
              <a:spcAft>
                <a:spcPts val="500"/>
              </a:spcAft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600" dirty="0"/>
              <a:t>Direitos </a:t>
            </a:r>
            <a:r>
              <a:rPr lang="pt-BR" sz="2600" b="1" i="1" dirty="0">
                <a:solidFill>
                  <a:srgbClr val="0070C0"/>
                </a:solidFill>
              </a:rPr>
              <a:t>X</a:t>
            </a:r>
            <a:r>
              <a:rPr lang="pt-BR" sz="2600" dirty="0"/>
              <a:t> interesses</a:t>
            </a:r>
          </a:p>
          <a:p>
            <a:pPr lvl="1" algn="l">
              <a:spcAft>
                <a:spcPts val="500"/>
              </a:spcAft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600" dirty="0"/>
              <a:t>“Processo </a:t>
            </a:r>
            <a:r>
              <a:rPr lang="pt-BR" sz="2600" i="1" dirty="0"/>
              <a:t>individual</a:t>
            </a:r>
            <a:r>
              <a:rPr lang="pt-BR" sz="2600" dirty="0"/>
              <a:t>” </a:t>
            </a:r>
            <a:r>
              <a:rPr lang="pt-BR" sz="2600" b="1" i="1" dirty="0">
                <a:solidFill>
                  <a:srgbClr val="0070C0"/>
                </a:solidFill>
              </a:rPr>
              <a:t>X</a:t>
            </a:r>
            <a:r>
              <a:rPr lang="pt-BR" sz="2600" dirty="0"/>
              <a:t> “processo </a:t>
            </a:r>
            <a:r>
              <a:rPr lang="pt-BR" sz="2600" i="1" dirty="0"/>
              <a:t>coletivo</a:t>
            </a:r>
            <a:r>
              <a:rPr lang="pt-BR" sz="2600" dirty="0"/>
              <a:t>”</a:t>
            </a:r>
          </a:p>
          <a:p>
            <a:pPr lvl="1" algn="l">
              <a:spcAft>
                <a:spcPts val="500"/>
              </a:spcAft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600" dirty="0"/>
              <a:t>Representatividade adequada</a:t>
            </a:r>
          </a:p>
          <a:p>
            <a:pPr lvl="1" algn="l">
              <a:spcAft>
                <a:spcPts val="500"/>
              </a:spcAft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600" dirty="0"/>
              <a:t>Especificidade do tema objeto da demanda</a:t>
            </a:r>
          </a:p>
          <a:p>
            <a:pPr lvl="1" algn="l">
              <a:spcAft>
                <a:spcPts val="500"/>
              </a:spcAft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600" dirty="0"/>
              <a:t>Repercussão social da controvérsia</a:t>
            </a:r>
          </a:p>
          <a:p>
            <a:pPr lvl="1" algn="l">
              <a:spcAft>
                <a:spcPts val="500"/>
              </a:spcAft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600" i="1" dirty="0"/>
              <a:t>Um</a:t>
            </a:r>
            <a:r>
              <a:rPr lang="pt-BR" sz="2600" dirty="0"/>
              <a:t> “fiscal </a:t>
            </a:r>
            <a:r>
              <a:rPr lang="pt-BR" sz="2600" i="1" dirty="0"/>
              <a:t>setorizado </a:t>
            </a:r>
            <a:r>
              <a:rPr lang="pt-BR" sz="2600" dirty="0"/>
              <a:t>da ordem jurídica”</a:t>
            </a:r>
          </a:p>
          <a:p>
            <a:pPr lvl="2" algn="l">
              <a:spcAft>
                <a:spcPts val="5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t-BR" sz="2600" dirty="0"/>
              <a:t>Ministério Público: </a:t>
            </a:r>
            <a:r>
              <a:rPr lang="pt-BR" sz="2600" i="1" dirty="0"/>
              <a:t>custos iuris</a:t>
            </a:r>
          </a:p>
          <a:p>
            <a:pPr lvl="2" algn="l">
              <a:spcAft>
                <a:spcPts val="5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t-BR" sz="2600" dirty="0"/>
              <a:t>Ordem dos Advogados do Brasil</a:t>
            </a:r>
          </a:p>
          <a:p>
            <a:pPr lvl="2" algn="l">
              <a:spcAft>
                <a:spcPts val="5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t-BR" sz="2600" dirty="0"/>
              <a:t>Defensoria Pública: </a:t>
            </a:r>
            <a:r>
              <a:rPr lang="pt-BR" sz="2600" i="1" dirty="0"/>
              <a:t>custos vulnerabilis</a:t>
            </a:r>
          </a:p>
          <a:p>
            <a:pPr lvl="2" algn="l">
              <a:spcAft>
                <a:spcPts val="5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t-BR" sz="2600" dirty="0"/>
              <a:t>Associações/Sindicatos/Terceiro setor/ONGs</a:t>
            </a:r>
          </a:p>
          <a:p>
            <a:pPr algn="l"/>
            <a:endParaRPr lang="pt-BR" dirty="0"/>
          </a:p>
        </p:txBody>
      </p:sp>
      <p:pic>
        <p:nvPicPr>
          <p:cNvPr id="1026" name="Picture 2" descr="AIDA-400x189-400x18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7766" y="5958754"/>
            <a:ext cx="1239838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2448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45074"/>
          </a:xfrm>
        </p:spPr>
        <p:txBody>
          <a:bodyPr>
            <a:normAutofit/>
          </a:bodyPr>
          <a:lstStyle/>
          <a:p>
            <a:r>
              <a:rPr lang="pt-B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 atua o </a:t>
            </a:r>
            <a:r>
              <a:rPr lang="pt-BR" sz="4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amicus curiae </a:t>
            </a:r>
            <a:r>
              <a:rPr lang="pt-B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pt-BR" sz="4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1749991"/>
            <a:ext cx="9032382" cy="4680279"/>
          </a:xfrm>
        </p:spPr>
        <p:txBody>
          <a:bodyPr/>
          <a:lstStyle/>
          <a:p>
            <a:pPr algn="l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dirty="0"/>
              <a:t>Dinâmica da intervenção (art. 138 §§ 1º a 3º)</a:t>
            </a:r>
          </a:p>
          <a:p>
            <a:pPr lvl="1" algn="l">
              <a:spcAft>
                <a:spcPts val="500"/>
              </a:spcAft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Prazo</a:t>
            </a:r>
          </a:p>
          <a:p>
            <a:pPr lvl="1" algn="l">
              <a:spcAft>
                <a:spcPts val="500"/>
              </a:spcAft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Não altera a competência</a:t>
            </a:r>
          </a:p>
          <a:p>
            <a:pPr lvl="1" algn="l">
              <a:spcAft>
                <a:spcPts val="500"/>
              </a:spcAft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Não tem legitimidade recursal (salvo ED e IRDR)</a:t>
            </a:r>
          </a:p>
          <a:p>
            <a:pPr lvl="2" algn="l">
              <a:spcAft>
                <a:spcPts val="5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Intepretação ampliativa </a:t>
            </a:r>
            <a:r>
              <a:rPr lang="pt-BR" sz="2400" b="1" dirty="0">
                <a:solidFill>
                  <a:srgbClr val="FF0000"/>
                </a:solidFill>
              </a:rPr>
              <a:t>(?)</a:t>
            </a:r>
          </a:p>
          <a:p>
            <a:pPr lvl="1" algn="l">
              <a:spcAft>
                <a:spcPts val="500"/>
              </a:spcAft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Recorribilidade da decisão que defere </a:t>
            </a:r>
            <a:r>
              <a:rPr lang="pt-BR" sz="2400" b="1" dirty="0">
                <a:solidFill>
                  <a:srgbClr val="FF0000"/>
                </a:solidFill>
              </a:rPr>
              <a:t>X</a:t>
            </a:r>
            <a:r>
              <a:rPr lang="pt-BR" sz="2400" dirty="0"/>
              <a:t> indefere a intervenção</a:t>
            </a:r>
          </a:p>
          <a:p>
            <a:pPr lvl="1" algn="l">
              <a:spcAft>
                <a:spcPts val="500"/>
              </a:spcAft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Fixação </a:t>
            </a:r>
            <a:r>
              <a:rPr lang="pt-BR" sz="2400" u="sng" dirty="0"/>
              <a:t>judicial</a:t>
            </a:r>
            <a:r>
              <a:rPr lang="pt-BR" sz="2400" dirty="0"/>
              <a:t> do papel do </a:t>
            </a:r>
            <a:r>
              <a:rPr lang="pt-BR" sz="2400" i="1" dirty="0"/>
              <a:t>Amicus</a:t>
            </a:r>
          </a:p>
          <a:p>
            <a:pPr lvl="2" algn="l">
              <a:spcAft>
                <a:spcPts val="5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Audiências públicas</a:t>
            </a:r>
          </a:p>
          <a:p>
            <a:pPr lvl="2" algn="l">
              <a:spcAft>
                <a:spcPts val="5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Peticionamento</a:t>
            </a:r>
          </a:p>
          <a:p>
            <a:pPr lvl="2" algn="l">
              <a:spcAft>
                <a:spcPts val="5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Negócios processuais e</a:t>
            </a:r>
            <a:r>
              <a:rPr lang="pt-BR" sz="2400" i="1" dirty="0"/>
              <a:t> amicus curiae</a:t>
            </a:r>
            <a:endParaRPr lang="pt-BR" sz="2400" dirty="0"/>
          </a:p>
          <a:p>
            <a:pPr algn="l"/>
            <a:endParaRPr lang="pt-BR" dirty="0"/>
          </a:p>
        </p:txBody>
      </p:sp>
      <p:pic>
        <p:nvPicPr>
          <p:cNvPr id="1026" name="Picture 2" descr="AIDA-400x189-400x18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7766" y="5958754"/>
            <a:ext cx="1239838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3333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28800" y="1122364"/>
            <a:ext cx="8839199" cy="603406"/>
          </a:xfrm>
        </p:spPr>
        <p:txBody>
          <a:bodyPr>
            <a:normAutofit fontScale="90000"/>
          </a:bodyPr>
          <a:lstStyle/>
          <a:p>
            <a:r>
              <a:rPr lang="pt-BR" sz="37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Amicus curiae</a:t>
            </a:r>
            <a:r>
              <a:rPr lang="pt-BR" sz="37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os indexadores jurisprudenciais</a:t>
            </a:r>
            <a:endParaRPr lang="pt-BR" sz="37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38141" y="1725770"/>
            <a:ext cx="9315717" cy="4680280"/>
          </a:xfrm>
        </p:spPr>
        <p:txBody>
          <a:bodyPr>
            <a:normAutofit/>
          </a:bodyPr>
          <a:lstStyle/>
          <a:p>
            <a:pPr marL="342900" lvl="1" indent="-342900" algn="l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spc="-50" dirty="0"/>
              <a:t>O que merece ser compreendido por “indexadores jurisprudenciais”</a:t>
            </a:r>
            <a:r>
              <a:rPr lang="pt-BR" sz="2400" b="1" spc="-50" dirty="0"/>
              <a:t>(?)</a:t>
            </a:r>
          </a:p>
          <a:p>
            <a:pPr marL="857250" lvl="2" indent="-457200" algn="l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400" spc="-50" dirty="0"/>
              <a:t>Em especial o art. 927 e seus reflexos</a:t>
            </a:r>
          </a:p>
          <a:p>
            <a:pPr marL="342900" lvl="1" indent="-342900" algn="l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spc="-50" dirty="0"/>
              <a:t>Necessidade de viabilizar a </a:t>
            </a:r>
            <a:r>
              <a:rPr lang="pt-BR" sz="2400" i="1" spc="-50" dirty="0"/>
              <a:t>participação</a:t>
            </a:r>
            <a:r>
              <a:rPr lang="pt-BR" sz="2400" spc="-50" dirty="0"/>
              <a:t> na </a:t>
            </a:r>
            <a:r>
              <a:rPr lang="pt-BR" sz="2400" i="1" spc="-50" dirty="0"/>
              <a:t>formação</a:t>
            </a:r>
            <a:r>
              <a:rPr lang="pt-BR" sz="2400" spc="-50" dirty="0"/>
              <a:t> dos indexadores jurisprudenciais (direito jurisprudencial)</a:t>
            </a:r>
          </a:p>
          <a:p>
            <a:pPr marL="742950" lvl="2" indent="-342900" algn="l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400" spc="-50" dirty="0"/>
              <a:t>Insuficiência da regulação do CPC. </a:t>
            </a:r>
          </a:p>
          <a:p>
            <a:pPr marL="742950" lvl="2" indent="-342900" algn="l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400" spc="-50" dirty="0"/>
              <a:t>O art. 8º da EC 45/2001</a:t>
            </a:r>
          </a:p>
          <a:p>
            <a:pPr marL="342900" lvl="1" indent="-342900" algn="l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Audiências públicas como </a:t>
            </a:r>
            <a:r>
              <a:rPr lang="pt-BR" sz="2400" i="1" dirty="0"/>
              <a:t>locus</a:t>
            </a:r>
            <a:r>
              <a:rPr lang="pt-BR" sz="2400" dirty="0"/>
              <a:t> adequado, mas não necessário.</a:t>
            </a:r>
            <a:endParaRPr lang="pt-BR" sz="2400" i="1" dirty="0"/>
          </a:p>
          <a:p>
            <a:pPr marL="342900" lvl="1" indent="-342900" algn="l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Indispensável equilíbrio de forças na oitiva de </a:t>
            </a:r>
            <a:r>
              <a:rPr lang="pt-BR" sz="2400" i="1" dirty="0"/>
              <a:t>amici curiae</a:t>
            </a:r>
          </a:p>
          <a:p>
            <a:pPr marL="342900" lvl="1" indent="-342900" algn="l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i="1" dirty="0"/>
              <a:t>Qualidade</a:t>
            </a:r>
            <a:r>
              <a:rPr lang="pt-BR" sz="2400" dirty="0"/>
              <a:t> da motivação e </a:t>
            </a:r>
            <a:r>
              <a:rPr lang="pt-BR" sz="2400" i="1" dirty="0"/>
              <a:t>amicus curiae</a:t>
            </a:r>
          </a:p>
          <a:p>
            <a:pPr marL="342900" lvl="1" indent="-342900" algn="l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N</a:t>
            </a:r>
            <a:r>
              <a:rPr lang="pt-BR" sz="2400" i="1" dirty="0"/>
              <a:t>ecessária</a:t>
            </a:r>
            <a:r>
              <a:rPr lang="pt-BR" sz="2400" dirty="0"/>
              <a:t> interpretação </a:t>
            </a:r>
            <a:r>
              <a:rPr lang="pt-BR" sz="2400" i="1" dirty="0"/>
              <a:t>ampliativa</a:t>
            </a:r>
            <a:r>
              <a:rPr lang="pt-BR" sz="2400" dirty="0"/>
              <a:t> dos §§ 1º e 3º do 138:</a:t>
            </a:r>
          </a:p>
          <a:p>
            <a:pPr marL="857250" lvl="2" indent="-457200" algn="l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400" i="1" dirty="0"/>
              <a:t>Amicus curiae</a:t>
            </a:r>
            <a:r>
              <a:rPr lang="pt-BR" sz="2400" dirty="0"/>
              <a:t> tem legitimidade para recorrer em prol do interesse que justifica a sua intervenção (art. 996 par. ún)</a:t>
            </a:r>
          </a:p>
          <a:p>
            <a:endParaRPr lang="pt-BR" dirty="0"/>
          </a:p>
        </p:txBody>
      </p:sp>
      <p:pic>
        <p:nvPicPr>
          <p:cNvPr id="1026" name="Picture 2" descr="AIDA-400x189-400x18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7766" y="5958754"/>
            <a:ext cx="1239838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8764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83710"/>
          </a:xfrm>
        </p:spPr>
        <p:txBody>
          <a:bodyPr>
            <a:normAutofit/>
          </a:bodyPr>
          <a:lstStyle/>
          <a:p>
            <a:r>
              <a:rPr lang="pt-B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Polemizando</a:t>
            </a:r>
            <a:endParaRPr lang="pt-BR" sz="4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1906073"/>
            <a:ext cx="9144000" cy="4641643"/>
          </a:xfrm>
        </p:spPr>
        <p:txBody>
          <a:bodyPr/>
          <a:lstStyle/>
          <a:p>
            <a:pPr marL="514350" indent="-457200" algn="l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Nulidade dos indexadores jurisprudenciais formados sem </a:t>
            </a:r>
            <a:r>
              <a:rPr lang="pt-BR" sz="2800" i="1" dirty="0"/>
              <a:t>devido </a:t>
            </a:r>
            <a:r>
              <a:rPr lang="pt-BR" sz="2800" dirty="0"/>
              <a:t>processo em contraditório com </a:t>
            </a:r>
            <a:r>
              <a:rPr lang="pt-BR" sz="2800" i="1" dirty="0"/>
              <a:t>amicus curiae</a:t>
            </a:r>
            <a:r>
              <a:rPr lang="pt-BR" sz="2800" dirty="0"/>
              <a:t> </a:t>
            </a:r>
            <a:r>
              <a:rPr lang="pt-BR" sz="2800" b="1" dirty="0">
                <a:solidFill>
                  <a:srgbClr val="FF0000"/>
                </a:solidFill>
              </a:rPr>
              <a:t>?</a:t>
            </a:r>
            <a:endParaRPr lang="pt-BR" sz="2800" dirty="0">
              <a:solidFill>
                <a:srgbClr val="FF0000"/>
              </a:solidFill>
            </a:endParaRPr>
          </a:p>
          <a:p>
            <a:pPr marL="800100" lvl="1" indent="-342900" algn="l">
              <a:spcAft>
                <a:spcPts val="500"/>
              </a:spcAft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A vinculação a uma dada solução jurídica não depende de “devido processo legal” </a:t>
            </a:r>
            <a:r>
              <a:rPr lang="pt-BR" sz="2400" b="1" dirty="0">
                <a:solidFill>
                  <a:srgbClr val="FF0000"/>
                </a:solidFill>
              </a:rPr>
              <a:t>?</a:t>
            </a:r>
            <a:r>
              <a:rPr lang="pt-BR" sz="2400" dirty="0"/>
              <a:t> </a:t>
            </a:r>
          </a:p>
          <a:p>
            <a:pPr marL="800100" lvl="1" indent="-342900" algn="l">
              <a:spcAft>
                <a:spcPts val="500"/>
              </a:spcAft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Toda a construção do processo coletivo não pressupõe “representatividade adequada” em função daquela exigência constitucional </a:t>
            </a:r>
            <a:r>
              <a:rPr lang="pt-BR" sz="2400" b="1" dirty="0">
                <a:solidFill>
                  <a:srgbClr val="FF0000"/>
                </a:solidFill>
              </a:rPr>
              <a:t>?</a:t>
            </a:r>
          </a:p>
          <a:p>
            <a:pPr marL="171450" indent="-457200" algn="l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Tão importante quanto estudar os </a:t>
            </a:r>
            <a:r>
              <a:rPr lang="pt-BR" sz="2800" i="1" u="sng" dirty="0"/>
              <a:t>efeitos</a:t>
            </a:r>
            <a:r>
              <a:rPr lang="pt-BR" sz="2800" dirty="0"/>
              <a:t> (as consequências) dos </a:t>
            </a:r>
            <a:r>
              <a:rPr lang="pt-BR" sz="2800" i="1" dirty="0"/>
              <a:t>indexadores jurisprudenciais</a:t>
            </a:r>
            <a:r>
              <a:rPr lang="pt-BR" sz="2800" dirty="0"/>
              <a:t> é também analisar o </a:t>
            </a:r>
            <a:r>
              <a:rPr lang="pt-BR" sz="2800" i="1" u="sng" dirty="0"/>
              <a:t>modo</a:t>
            </a:r>
            <a:r>
              <a:rPr lang="pt-BR" sz="2800" dirty="0"/>
              <a:t> (o </a:t>
            </a:r>
            <a:r>
              <a:rPr lang="pt-BR" sz="2800" i="1" dirty="0"/>
              <a:t>processo/procedimento</a:t>
            </a:r>
            <a:r>
              <a:rPr lang="pt-BR" sz="2800" dirty="0"/>
              <a:t>)</a:t>
            </a:r>
            <a:r>
              <a:rPr lang="pt-BR" sz="2800" i="1" dirty="0"/>
              <a:t> </a:t>
            </a:r>
            <a:r>
              <a:rPr lang="pt-BR" sz="2800" dirty="0"/>
              <a:t>de sua produção</a:t>
            </a:r>
            <a:endParaRPr lang="pt-BR" dirty="0"/>
          </a:p>
          <a:p>
            <a:endParaRPr lang="pt-BR" dirty="0"/>
          </a:p>
        </p:txBody>
      </p:sp>
      <p:pic>
        <p:nvPicPr>
          <p:cNvPr id="1026" name="Picture 2" descr="AIDA-400x189-400x18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7766" y="5958754"/>
            <a:ext cx="1239838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4758466"/>
      </p:ext>
    </p:extLst>
  </p:cSld>
  <p:clrMapOvr>
    <a:masterClrMapping/>
  </p:clrMapOvr>
</p:sld>
</file>

<file path=ppt/theme/theme1.xml><?xml version="1.0" encoding="utf-8"?>
<a:theme xmlns:a="http://schemas.openxmlformats.org/drawingml/2006/main" name="Slide mestr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de mestre" id="{6653657A-F620-47CF-BB30-4B2EB7ECEF55}" vid="{D6B9D425-5F24-4497-8939-E1D1CB45E14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- 2018-2019</Template>
  <TotalTime>70</TotalTime>
  <Words>717</Words>
  <Application>Microsoft Office PowerPoint</Application>
  <PresentationFormat>Widescreen</PresentationFormat>
  <Paragraphs>88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Slide mestre</vt:lpstr>
      <vt:lpstr>Amicus Curiae  e o direito de seguro </vt:lpstr>
      <vt:lpstr>Origens do amicus curiae</vt:lpstr>
      <vt:lpstr>No Brasil (1)</vt:lpstr>
      <vt:lpstr>No Brasil (2)</vt:lpstr>
      <vt:lpstr>Na atualidade</vt:lpstr>
      <vt:lpstr>Quem pode ser amicus curiae ?</vt:lpstr>
      <vt:lpstr>Como atua o amicus curiae ?</vt:lpstr>
      <vt:lpstr>Amicus curiae e os indexadores jurisprudenciais</vt:lpstr>
      <vt:lpstr>Polemizando</vt:lpstr>
      <vt:lpstr>Em suma</vt:lpstr>
      <vt:lpstr> Muito obrigado !!!!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nadia.sato</dc:creator>
  <cp:lastModifiedBy>Cassio</cp:lastModifiedBy>
  <cp:revision>17</cp:revision>
  <dcterms:created xsi:type="dcterms:W3CDTF">2018-11-19T11:28:38Z</dcterms:created>
  <dcterms:modified xsi:type="dcterms:W3CDTF">2019-10-03T18:13:22Z</dcterms:modified>
</cp:coreProperties>
</file>