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9" r:id="rId3"/>
    <p:sldId id="310" r:id="rId4"/>
    <p:sldId id="329" r:id="rId5"/>
    <p:sldId id="340" r:id="rId6"/>
    <p:sldId id="318" r:id="rId7"/>
    <p:sldId id="330" r:id="rId8"/>
    <p:sldId id="317" r:id="rId9"/>
    <p:sldId id="341" r:id="rId10"/>
    <p:sldId id="347" r:id="rId11"/>
    <p:sldId id="316" r:id="rId12"/>
    <p:sldId id="348" r:id="rId13"/>
    <p:sldId id="349" r:id="rId14"/>
    <p:sldId id="350" r:id="rId15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10/09/2018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10/09/2018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5710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  <a:r>
              <a:rPr lang="pt-BR" sz="4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processo civil:</a:t>
            </a:r>
            <a:b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possibilidades e desafios</a:t>
            </a:r>
            <a:endParaRPr lang="pt-BR" sz="28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683568" y="2165483"/>
            <a:ext cx="7560839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pt-BR" sz="28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ctr" eaLnBrk="1" hangingPunct="1"/>
            <a:endParaRPr lang="pt-BR" altLang="pt-BR" sz="28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pt-BR" altLang="pt-BR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Lorena, SP, 12 de setembro de 2018</a:t>
            </a:r>
          </a:p>
          <a:p>
            <a:pPr algn="ctr" eaLnBrk="1" hangingPunct="1"/>
            <a:endParaRPr lang="en-US" altLang="pt-BR" sz="3200" b="1" dirty="0">
              <a:latin typeface="Calibri" panose="020F0502020204030204" pitchFamily="34" charset="0"/>
            </a:endParaRPr>
          </a:p>
          <a:p>
            <a:pPr algn="ctr" eaLnBrk="1" hangingPunct="1"/>
            <a:endParaRPr lang="pt-BR" altLang="pt-BR" sz="3200" b="1" dirty="0">
              <a:latin typeface="Calibri" panose="020F0502020204030204" pitchFamily="34" charset="0"/>
            </a:endParaRPr>
          </a:p>
          <a:p>
            <a:pPr algn="ctr" eaLnBrk="1" hangingPunct="1"/>
            <a:r>
              <a:rPr lang="pt-BR" altLang="pt-BR" sz="3200" b="1" dirty="0">
                <a:solidFill>
                  <a:srgbClr val="0070C0"/>
                </a:solidFill>
                <a:latin typeface="Calibri" panose="020F0502020204030204" pitchFamily="34" charset="0"/>
              </a:rPr>
              <a:t>Cassio Scarpinella Bueno</a:t>
            </a: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www.scarpinellabueno.com</a:t>
            </a:r>
          </a:p>
          <a:p>
            <a:pPr algn="ctr" eaLnBrk="1" hangingPunct="1"/>
            <a:r>
              <a:rPr lang="en-US" altLang="pt-B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Polemizando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212843"/>
            <a:ext cx="9107994" cy="4419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Nulidade do precedente formado sem </a:t>
            </a:r>
            <a:r>
              <a:rPr lang="pt-BR" sz="2800" i="1" dirty="0">
                <a:latin typeface="Calibri" panose="020F0502020204030204" pitchFamily="34" charset="0"/>
              </a:rPr>
              <a:t>devido </a:t>
            </a:r>
            <a:r>
              <a:rPr lang="pt-BR" sz="2800" dirty="0">
                <a:latin typeface="Calibri" panose="020F0502020204030204" pitchFamily="34" charset="0"/>
              </a:rPr>
              <a:t>processo em contraditório com </a:t>
            </a:r>
            <a:r>
              <a:rPr lang="pt-BR" sz="2800" i="1" dirty="0">
                <a:latin typeface="Calibri" panose="020F0502020204030204" pitchFamily="34" charset="0"/>
              </a:rPr>
              <a:t>amicus curiae</a:t>
            </a:r>
            <a:r>
              <a:rPr lang="pt-BR" sz="2800" dirty="0">
                <a:latin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?</a:t>
            </a:r>
            <a:endParaRPr lang="pt-BR" sz="2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</a:rPr>
              <a:t>A vinculação a uma dada solução jurídica não depende de “devido processo legal” </a:t>
            </a:r>
            <a:r>
              <a:rPr lang="pt-B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?</a:t>
            </a:r>
            <a:r>
              <a:rPr lang="pt-BR" sz="2400" dirty="0">
                <a:latin typeface="Calibri" panose="020F0502020204030204" pitchFamily="34" charset="0"/>
              </a:rPr>
              <a:t>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</a:rPr>
              <a:t>Toda a construção do processo coletivo não pressupõe “representatividade adequada” em função daquela exigência constitucional </a:t>
            </a:r>
            <a:r>
              <a:rPr lang="pt-B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?</a:t>
            </a:r>
          </a:p>
          <a:p>
            <a:pPr marL="1714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Tão importante quanto identificar e estudar o </a:t>
            </a:r>
            <a:r>
              <a:rPr lang="pt-BR" sz="2800" i="1" dirty="0">
                <a:latin typeface="Calibri" panose="020F0502020204030204" pitchFamily="34" charset="0"/>
              </a:rPr>
              <a:t>precedente</a:t>
            </a:r>
            <a:r>
              <a:rPr lang="pt-BR" sz="2800" dirty="0">
                <a:latin typeface="Calibri" panose="020F0502020204030204" pitchFamily="34" charset="0"/>
              </a:rPr>
              <a:t> é também analisar o </a:t>
            </a:r>
            <a:r>
              <a:rPr lang="pt-BR" sz="2800" i="1" dirty="0">
                <a:latin typeface="Calibri" panose="020F0502020204030204" pitchFamily="34" charset="0"/>
              </a:rPr>
              <a:t>modo</a:t>
            </a:r>
            <a:r>
              <a:rPr lang="pt-BR" sz="2800" dirty="0">
                <a:latin typeface="Calibri" panose="020F0502020204030204" pitchFamily="34" charset="0"/>
              </a:rPr>
              <a:t> (o </a:t>
            </a:r>
            <a:r>
              <a:rPr lang="pt-BR" sz="2800" i="1" dirty="0">
                <a:latin typeface="Calibri" panose="020F0502020204030204" pitchFamily="34" charset="0"/>
              </a:rPr>
              <a:t>processo</a:t>
            </a:r>
            <a:r>
              <a:rPr lang="pt-BR" sz="2800" dirty="0">
                <a:latin typeface="Calibri" panose="020F0502020204030204" pitchFamily="34" charset="0"/>
              </a:rPr>
              <a:t>)</a:t>
            </a:r>
            <a:r>
              <a:rPr lang="pt-BR" sz="2800" i="1" dirty="0">
                <a:latin typeface="Calibri" panose="020F0502020204030204" pitchFamily="34" charset="0"/>
              </a:rPr>
              <a:t> </a:t>
            </a:r>
            <a:r>
              <a:rPr lang="pt-BR" sz="2800" dirty="0">
                <a:latin typeface="Calibri" panose="020F0502020204030204" pitchFamily="34" charset="0"/>
              </a:rPr>
              <a:t>de sua produção</a:t>
            </a:r>
            <a:endParaRPr lang="pt-BR" sz="2400" dirty="0">
              <a:latin typeface="Calibri" panose="020F0502020204030204" pitchFamily="34" charset="0"/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317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67685" cy="98072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refletir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498" y="972179"/>
            <a:ext cx="9036495" cy="5156131"/>
          </a:xfrm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>
                <a:latin typeface="Calibri" panose="020F0502020204030204" pitchFamily="34" charset="0"/>
              </a:rPr>
              <a:t>A</a:t>
            </a:r>
            <a:r>
              <a:rPr lang="en-US" sz="2800" i="1" dirty="0">
                <a:latin typeface="Calibri" panose="020F0502020204030204" pitchFamily="34" charset="0"/>
              </a:rPr>
              <a:t> necessária </a:t>
            </a:r>
            <a:r>
              <a:rPr lang="en-US" sz="2800" dirty="0">
                <a:latin typeface="Calibri" panose="020F0502020204030204" pitchFamily="34" charset="0"/>
              </a:rPr>
              <a:t>e</a:t>
            </a:r>
            <a:r>
              <a:rPr lang="en-US" sz="2800" i="1" dirty="0">
                <a:latin typeface="Calibri" panose="020F0502020204030204" pitchFamily="34" charset="0"/>
              </a:rPr>
              <a:t> a  ad</a:t>
            </a:r>
            <a:r>
              <a:rPr lang="pt-BR" sz="2800" i="1" dirty="0">
                <a:latin typeface="Calibri" panose="020F0502020204030204" pitchFamily="34" charset="0"/>
              </a:rPr>
              <a:t>equada interpretação</a:t>
            </a:r>
            <a:r>
              <a:rPr lang="pt-BR" sz="2800" dirty="0">
                <a:latin typeface="Calibri" panose="020F0502020204030204" pitchFamily="34" charset="0"/>
              </a:rPr>
              <a:t> da norma jurídica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Calibri" panose="020F0502020204030204" pitchFamily="34" charset="0"/>
              </a:rPr>
              <a:t>A importância de </a:t>
            </a:r>
            <a:r>
              <a:rPr lang="en-US" sz="2400" i="1" dirty="0">
                <a:latin typeface="Calibri" panose="020F0502020204030204" pitchFamily="34" charset="0"/>
              </a:rPr>
              <a:t>necessária</a:t>
            </a:r>
            <a:r>
              <a:rPr lang="en-US" sz="2400" dirty="0">
                <a:latin typeface="Calibri" panose="020F0502020204030204" pitchFamily="34" charset="0"/>
              </a:rPr>
              <a:t> e </a:t>
            </a:r>
            <a:r>
              <a:rPr lang="en-US" sz="2400" i="1" dirty="0">
                <a:latin typeface="Calibri" panose="020F0502020204030204" pitchFamily="34" charset="0"/>
              </a:rPr>
              <a:t>adequada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</a:rPr>
              <a:t>fundamentação das decisões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>
                <a:latin typeface="Calibri" panose="020F0502020204030204" pitchFamily="34" charset="0"/>
              </a:rPr>
              <a:t>A </a:t>
            </a:r>
            <a:r>
              <a:rPr lang="pt-BR" sz="2400" i="1" dirty="0">
                <a:latin typeface="Calibri" panose="020F0502020204030204" pitchFamily="34" charset="0"/>
              </a:rPr>
              <a:t>qualidade</a:t>
            </a:r>
            <a:r>
              <a:rPr lang="pt-BR" sz="2400" dirty="0">
                <a:latin typeface="Calibri" panose="020F0502020204030204" pitchFamily="34" charset="0"/>
              </a:rPr>
              <a:t> do precedente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>
                <a:latin typeface="Calibri" panose="020F0502020204030204" pitchFamily="34" charset="0"/>
              </a:rPr>
              <a:t>Conflitos democráticos/conflitos políticos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Calibri" panose="020F0502020204030204" pitchFamily="34" charset="0"/>
              </a:rPr>
              <a:t> Transferência do </a:t>
            </a:r>
            <a:r>
              <a:rPr lang="en-US" sz="2400" i="1" dirty="0">
                <a:latin typeface="Calibri" panose="020F0502020204030204" pitchFamily="34" charset="0"/>
              </a:rPr>
              <a:t>locus</a:t>
            </a:r>
            <a:r>
              <a:rPr lang="en-US" sz="2400" dirty="0">
                <a:latin typeface="Calibri" panose="020F0502020204030204" pitchFamily="34" charset="0"/>
              </a:rPr>
              <a:t> destas discussões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Calibri" panose="020F0502020204030204" pitchFamily="34" charset="0"/>
              </a:rPr>
              <a:t>O papel passível de ser desempenhado pela sociedade civil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>
                <a:latin typeface="Calibri" panose="020F0502020204030204" pitchFamily="34" charset="0"/>
              </a:rPr>
              <a:t>Segurança jurídica </a:t>
            </a:r>
            <a:r>
              <a:rPr lang="en-US" sz="2800" b="1" dirty="0">
                <a:latin typeface="Calibri" panose="020F0502020204030204" pitchFamily="34" charset="0"/>
              </a:rPr>
              <a:t>e</a:t>
            </a:r>
            <a:r>
              <a:rPr lang="en-US" sz="2800" dirty="0">
                <a:latin typeface="Calibri" panose="020F0502020204030204" pitchFamily="34" charset="0"/>
              </a:rPr>
              <a:t> previsibilidade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>
                <a:latin typeface="Calibri" panose="020F0502020204030204" pitchFamily="34" charset="0"/>
              </a:rPr>
              <a:t>Celeridade          </a:t>
            </a:r>
            <a:r>
              <a:rPr lang="en-US" sz="2800" b="1" i="1" dirty="0">
                <a:latin typeface="Calibri" panose="020F0502020204030204" pitchFamily="34" charset="0"/>
              </a:rPr>
              <a:t>Eficiência</a:t>
            </a:r>
            <a:r>
              <a:rPr lang="en-US" sz="2800" dirty="0">
                <a:latin typeface="Calibri" panose="020F0502020204030204" pitchFamily="34" charset="0"/>
              </a:rPr>
              <a:t> do sistema processual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b="1" i="1" dirty="0">
                <a:latin typeface="Calibri" panose="020F0502020204030204" pitchFamily="34" charset="0"/>
              </a:rPr>
              <a:t>Eficiência</a:t>
            </a:r>
            <a:r>
              <a:rPr lang="en-US" sz="2400" dirty="0">
                <a:latin typeface="Calibri" panose="020F0502020204030204" pitchFamily="34" charset="0"/>
              </a:rPr>
              <a:t> do próprio direito material</a:t>
            </a:r>
            <a:endParaRPr lang="pt-BR" sz="3200" i="1" dirty="0">
              <a:latin typeface="Calibri" panose="020F050202020403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eta: para a Direita 1">
            <a:extLst>
              <a:ext uri="{FF2B5EF4-FFF2-40B4-BE49-F238E27FC236}">
                <a16:creationId xmlns:a16="http://schemas.microsoft.com/office/drawing/2014/main" id="{F5648666-8A19-4AAF-8E15-8DAC12EA0C3D}"/>
              </a:ext>
            </a:extLst>
          </p:cNvPr>
          <p:cNvSpPr/>
          <p:nvPr/>
        </p:nvSpPr>
        <p:spPr>
          <a:xfrm>
            <a:off x="2222679" y="5589240"/>
            <a:ext cx="648072" cy="216024"/>
          </a:xfrm>
          <a:prstGeom prst="rightArrow">
            <a:avLst>
              <a:gd name="adj1" fmla="val 74657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4244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1D0DCFE-5EB1-4883-8A9E-CB9940070D87}"/>
              </a:ext>
            </a:extLst>
          </p:cNvPr>
          <p:cNvSpPr/>
          <p:nvPr/>
        </p:nvSpPr>
        <p:spPr>
          <a:xfrm rot="10800000" flipV="1">
            <a:off x="14800" y="5573306"/>
            <a:ext cx="64250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pt-BR" sz="2200" b="1" kern="0" dirty="0">
                <a:solidFill>
                  <a:srgbClr val="FF0000"/>
                </a:solidFill>
                <a:latin typeface="Helvetica Light"/>
                <a:sym typeface="Helvetica Light"/>
              </a:rPr>
              <a:t>www.scarpinellabueno.com</a:t>
            </a:r>
          </a:p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altLang="pt-BR" sz="2200" b="1" kern="0" dirty="0">
                <a:solidFill>
                  <a:srgbClr val="C00000"/>
                </a:solidFill>
                <a:latin typeface="Helvetica Light"/>
                <a:sym typeface="Helvetica Light"/>
              </a:rPr>
              <a:t>www.facebook.com/cassioscarpinellabueno</a:t>
            </a:r>
            <a:endParaRPr lang="pt-BR" altLang="pt-BR" sz="2200" b="1" kern="0" dirty="0">
              <a:solidFill>
                <a:srgbClr val="C00000"/>
              </a:solidFill>
              <a:latin typeface="Helvetica Light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2392059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7431" y="5629660"/>
            <a:ext cx="609159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id="{9FB73D60-32E7-431D-914D-93260DF5F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61147"/>
            <a:ext cx="3248243" cy="427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m 4" descr="https://images.livrariasaraiva.com.br/imagemnet/imagem.aspx/?pro_id=10133970&amp;qld=90&amp;l=430&amp;a=-1">
            <a:extLst>
              <a:ext uri="{FF2B5EF4-FFF2-40B4-BE49-F238E27FC236}">
                <a16:creationId xmlns:a16="http://schemas.microsoft.com/office/drawing/2014/main" id="{E5AA1A47-8843-4B45-9CE7-C9B1505A1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031" y="1700808"/>
            <a:ext cx="2812028" cy="423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4754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5624907"/>
            <a:ext cx="615617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" name="Picture 2" descr="https://images.livrariasaraiva.com.br/imagemnet/imagem.aspx/?pro_id=10281852&amp;qld=90&amp;l=430&amp;a=-1">
            <a:extLst>
              <a:ext uri="{FF2B5EF4-FFF2-40B4-BE49-F238E27FC236}">
                <a16:creationId xmlns:a16="http://schemas.microsoft.com/office/drawing/2014/main" id="{7EE22507-D13D-445B-879D-26441C0C5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192" y="1700808"/>
            <a:ext cx="3046682" cy="424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8C942F0B-1FCE-4509-BFBB-898B3A86F0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85" y="1072628"/>
            <a:ext cx="3169984" cy="424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97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Origens do </a:t>
            </a: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340769"/>
            <a:ext cx="9107994" cy="4549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Origem nos direitos </a:t>
            </a:r>
            <a:r>
              <a:rPr lang="pt-BR" sz="3200" i="1" dirty="0">
                <a:latin typeface="Calibri" panose="020F0502020204030204" pitchFamily="34" charset="0"/>
                <a:cs typeface="Calibri" panose="020F0502020204030204" pitchFamily="34" charset="0"/>
              </a:rPr>
              <a:t>inglês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pt-BR" sz="3200" i="1" dirty="0">
                <a:latin typeface="Calibri" panose="020F0502020204030204" pitchFamily="34" charset="0"/>
                <a:cs typeface="Calibri" panose="020F0502020204030204" pitchFamily="34" charset="0"/>
              </a:rPr>
              <a:t>norte-americano</a:t>
            </a:r>
          </a:p>
          <a:p>
            <a:pPr marL="800100" lvl="1" indent="-342900">
              <a:spcBef>
                <a:spcPts val="1000"/>
              </a:spcBef>
              <a:spcAft>
                <a:spcPts val="10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Função de auxiliar os magistrados na identificação de precedentes e de sua aplicação ao caso concreto</a:t>
            </a:r>
          </a:p>
          <a:p>
            <a:pPr marL="800100" lvl="1" indent="-342900">
              <a:spcBef>
                <a:spcPts val="1000"/>
              </a:spcBef>
              <a:spcAft>
                <a:spcPts val="10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Há quem sustente que o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 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no direito norte-americano desenvolva atividade similar ao do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lobista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perante o Poder Judiciário por desempenhar papel  de pressão social, tão importante em democracias representativas</a:t>
            </a:r>
            <a:endParaRPr lang="pt-BR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87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Brasil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CVM</a:t>
            </a:r>
            <a:r>
              <a:rPr lang="pt-BR" altLang="pt-BR" sz="2800" dirty="0">
                <a:latin typeface="Calibri" panose="020F0502020204030204" pitchFamily="34" charset="0"/>
              </a:rPr>
              <a:t>: art. 31, Lei n. 6.385/1976</a:t>
            </a:r>
          </a:p>
          <a:p>
            <a:pPr eaLnBrk="1" hangingPunct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INPI</a:t>
            </a:r>
            <a:r>
              <a:rPr lang="pt-BR" altLang="pt-BR" sz="2800" dirty="0">
                <a:latin typeface="Calibri" panose="020F0502020204030204" pitchFamily="34" charset="0"/>
              </a:rPr>
              <a:t>: arts. 57, 118 e 175, Lei n. 9.279/1996</a:t>
            </a:r>
            <a:endParaRPr lang="pt-BR" altLang="pt-BR" sz="2800" b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CADE</a:t>
            </a:r>
            <a:r>
              <a:rPr lang="pt-BR" altLang="pt-BR" sz="2800" dirty="0">
                <a:latin typeface="Calibri" panose="020F0502020204030204" pitchFamily="34" charset="0"/>
              </a:rPr>
              <a:t>: art. 118, Lei n. 12.529/2011</a:t>
            </a:r>
            <a:endParaRPr lang="pt-BR" altLang="pt-BR" sz="2800" b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OAB</a:t>
            </a:r>
            <a:r>
              <a:rPr lang="pt-BR" altLang="pt-BR" sz="2800" dirty="0">
                <a:latin typeface="Calibri" panose="020F0502020204030204" pitchFamily="34" charset="0"/>
              </a:rPr>
              <a:t>: Art. 49, Lei n. 8.906/1994</a:t>
            </a:r>
          </a:p>
          <a:p>
            <a:pPr eaLnBrk="1" hangingPunct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Pessoas jurídicas de direito público</a:t>
            </a:r>
            <a:r>
              <a:rPr lang="pt-BR" altLang="pt-BR" sz="2800" dirty="0">
                <a:latin typeface="Calibri" panose="020F0502020204030204" pitchFamily="34" charset="0"/>
              </a:rPr>
              <a:t>: art. 5º, Lei n. 9.469/1997</a:t>
            </a:r>
          </a:p>
          <a:p>
            <a:pPr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9774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Brasil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Controle de constitucionalidade</a:t>
            </a:r>
            <a:r>
              <a:rPr lang="pt-BR" altLang="pt-BR" sz="2800" dirty="0">
                <a:latin typeface="Calibri" panose="020F0502020204030204" pitchFamily="34" charset="0"/>
              </a:rPr>
              <a:t>: Art. 7º, § 2º, Lei n. 9.868/1999</a:t>
            </a:r>
            <a:endParaRPr lang="pt-BR" altLang="pt-BR" sz="28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Incidente de inconstitucionalidade</a:t>
            </a:r>
            <a:r>
              <a:rPr lang="pt-BR" altLang="pt-BR" sz="2800" dirty="0">
                <a:latin typeface="Calibri" panose="020F0502020204030204" pitchFamily="34" charset="0"/>
              </a:rPr>
              <a:t>: art. 482, §§ 1º a 3º, CPC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Uniformização de jurisprudência</a:t>
            </a:r>
            <a:r>
              <a:rPr lang="pt-BR" altLang="pt-BR" sz="2800" dirty="0">
                <a:latin typeface="Calibri" panose="020F0502020204030204" pitchFamily="34" charset="0"/>
              </a:rPr>
              <a:t> - Juizados Especiais Federais: art. 14, § 7º, Lei n. 10.259/2001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altLang="pt-BR" dirty="0">
                <a:latin typeface="Calibri" panose="020F0502020204030204" pitchFamily="34" charset="0"/>
              </a:rPr>
              <a:t>Art. 19, § 4º, Lei n. 12.153/2009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Edição, revisão e cancelamento de Súmula do STF:</a:t>
            </a:r>
            <a:r>
              <a:rPr lang="pt-BR" altLang="pt-BR" sz="2800" dirty="0">
                <a:latin typeface="Calibri" panose="020F0502020204030204" pitchFamily="34" charset="0"/>
              </a:rPr>
              <a:t> Art. 3º, § 2º, Lei n. 11.417/2006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Repercussão geral do RE</a:t>
            </a:r>
            <a:r>
              <a:rPr lang="pt-BR" altLang="pt-BR" sz="2800" dirty="0">
                <a:latin typeface="Calibri" panose="020F0502020204030204" pitchFamily="34" charset="0"/>
              </a:rPr>
              <a:t>: Art. 543-A, § 7º, CPC 1973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>
                <a:latin typeface="Calibri" panose="020F0502020204030204" pitchFamily="34" charset="0"/>
              </a:rPr>
              <a:t>Recurso Especial repetitivo</a:t>
            </a:r>
            <a:r>
              <a:rPr lang="pt-BR" altLang="pt-BR" sz="2800" dirty="0">
                <a:latin typeface="Calibri" panose="020F0502020204030204" pitchFamily="34" charset="0"/>
              </a:rPr>
              <a:t>: Art. 543-C, § 3º, CPC 1973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0978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"/>
            <a:ext cx="9144000" cy="98072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Brasil (3)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980729"/>
            <a:ext cx="9216514" cy="5568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No direito brasileiro: generalização do instituto pelo art. 138 do CPC/2015 a partir de específicas previsões  legislativas</a:t>
            </a:r>
          </a:p>
          <a:p>
            <a:pPr marL="799200" lvl="1" indent="-457200">
              <a:lnSpc>
                <a:spcPts val="31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Concretização do contraditório</a:t>
            </a:r>
          </a:p>
          <a:p>
            <a:pPr marL="799200" lvl="1" indent="-457200">
              <a:lnSpc>
                <a:spcPts val="31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A “sociedade” e o </a:t>
            </a:r>
            <a:r>
              <a:rPr lang="pt-BR" sz="26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pt-BR" sz="2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a “representatividade adequada”</a:t>
            </a:r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Legitimação das decisões por duplo aspecto:</a:t>
            </a:r>
          </a:p>
          <a:p>
            <a:pPr marL="799200" lvl="1" indent="-457200">
              <a:lnSpc>
                <a:spcPts val="31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Calibri" panose="020F0502020204030204" pitchFamily="34" charset="0"/>
              </a:rPr>
              <a:t>Tessitura aberta do </a:t>
            </a:r>
            <a:r>
              <a:rPr lang="pt-BR" sz="2600" i="1" dirty="0">
                <a:latin typeface="Calibri" panose="020F0502020204030204" pitchFamily="34" charset="0"/>
              </a:rPr>
              <a:t>texto</a:t>
            </a:r>
            <a:r>
              <a:rPr lang="pt-BR" sz="2600" dirty="0">
                <a:latin typeface="Calibri" panose="020F0502020204030204" pitchFamily="34" charset="0"/>
              </a:rPr>
              <a:t> jurídico e necessidade de sua </a:t>
            </a:r>
            <a:r>
              <a:rPr lang="pt-BR" sz="2600" i="1" dirty="0">
                <a:latin typeface="Calibri" panose="020F0502020204030204" pitchFamily="34" charset="0"/>
              </a:rPr>
              <a:t>interpretação</a:t>
            </a:r>
            <a:r>
              <a:rPr lang="pt-BR" sz="2600" dirty="0">
                <a:latin typeface="Calibri" panose="020F0502020204030204" pitchFamily="34" charset="0"/>
              </a:rPr>
              <a:t> também diante de sua compreensão </a:t>
            </a:r>
            <a:r>
              <a:rPr lang="pt-BR" sz="2600" i="1" dirty="0">
                <a:latin typeface="Calibri" panose="020F0502020204030204" pitchFamily="34" charset="0"/>
              </a:rPr>
              <a:t>social</a:t>
            </a:r>
            <a:r>
              <a:rPr lang="pt-BR" sz="2600" dirty="0">
                <a:latin typeface="Calibri" panose="020F0502020204030204" pitchFamily="34" charset="0"/>
              </a:rPr>
              <a:t> (e não pessoal do magistrado)</a:t>
            </a:r>
          </a:p>
          <a:p>
            <a:pPr marL="799200" lvl="1" indent="-457200">
              <a:lnSpc>
                <a:spcPts val="31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Calibri" panose="020F0502020204030204" pitchFamily="34" charset="0"/>
              </a:rPr>
              <a:t>Efeitos “vinculantes” (ou similares)</a:t>
            </a:r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i="1" dirty="0">
                <a:latin typeface="Calibri" panose="020F0502020204030204" pitchFamily="34" charset="0"/>
              </a:rPr>
              <a:t>Amicus curiae</a:t>
            </a:r>
            <a:r>
              <a:rPr lang="pt-BR" sz="2800" dirty="0">
                <a:latin typeface="Calibri" panose="020F0502020204030204" pitchFamily="34" charset="0"/>
              </a:rPr>
              <a:t> como sujeito processual apto a desempenhar esse papel</a:t>
            </a: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562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CPC 2015: art. 138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pt-BR" altLang="pt-BR" sz="2300" b="1" dirty="0">
                <a:latin typeface="Calibri" panose="020F0502020204030204" pitchFamily="34" charset="0"/>
              </a:rPr>
              <a:t>Art. 138.</a:t>
            </a:r>
            <a:r>
              <a:rPr lang="pt-BR" altLang="pt-BR" sz="2300" dirty="0">
                <a:latin typeface="Calibri" panose="020F0502020204030204" pitchFamily="34" charset="0"/>
              </a:rPr>
              <a:t> O juiz ou o relator, considerando a relevância da matéria, a especificidade do tema objeto da demanda ou a repercussão social da controvérsia, poderá, por decisão irrecorrível, de ofício ou a requerimento das partes ou de quem pretenda manifestar-se, solicitar ou admitir a manifestação de pessoa natural ou jurídica, órgão ou entidade especializada, com representatividade adequada, no prazo de 15 (quinze) dias da sua intimação.</a:t>
            </a:r>
          </a:p>
          <a:p>
            <a:pPr marL="0" indent="0">
              <a:buFontTx/>
              <a:buNone/>
            </a:pPr>
            <a:r>
              <a:rPr lang="pt-BR" altLang="pt-BR" sz="2300" b="1" dirty="0">
                <a:latin typeface="Calibri" panose="020F0502020204030204" pitchFamily="34" charset="0"/>
              </a:rPr>
              <a:t>§ 1º.</a:t>
            </a:r>
            <a:r>
              <a:rPr lang="pt-BR" altLang="pt-BR" sz="2300" dirty="0">
                <a:latin typeface="Calibri" panose="020F0502020204030204" pitchFamily="34" charset="0"/>
              </a:rPr>
              <a:t> A intervenção de que trata o </a:t>
            </a:r>
            <a:r>
              <a:rPr lang="pt-BR" altLang="pt-BR" sz="2300" i="1" dirty="0">
                <a:latin typeface="Calibri" panose="020F0502020204030204" pitchFamily="34" charset="0"/>
              </a:rPr>
              <a:t>caput</a:t>
            </a:r>
            <a:r>
              <a:rPr lang="pt-BR" altLang="pt-BR" sz="2300" dirty="0">
                <a:latin typeface="Calibri" panose="020F0502020204030204" pitchFamily="34" charset="0"/>
              </a:rPr>
              <a:t> não implica alteração de competência, nem autoriza a interposição de recursos, ressalvadas a oposição de embargos de declaração e a hipótese do § 3º.</a:t>
            </a:r>
          </a:p>
          <a:p>
            <a:pPr marL="0" indent="0">
              <a:buFontTx/>
              <a:buNone/>
            </a:pPr>
            <a:r>
              <a:rPr lang="pt-BR" altLang="pt-BR" sz="2300" b="1" dirty="0">
                <a:latin typeface="Calibri" panose="020F0502020204030204" pitchFamily="34" charset="0"/>
              </a:rPr>
              <a:t>§ 2º.</a:t>
            </a:r>
            <a:r>
              <a:rPr lang="pt-BR" altLang="pt-BR" sz="2300" dirty="0">
                <a:latin typeface="Calibri" panose="020F0502020204030204" pitchFamily="34" charset="0"/>
              </a:rPr>
              <a:t> Caberá ao juiz ou relator, na decisão que solicitar ou admitir a intervenção, definir os poderes do </a:t>
            </a:r>
            <a:r>
              <a:rPr lang="pt-BR" altLang="pt-BR" sz="2300" i="1" dirty="0">
                <a:latin typeface="Calibri" panose="020F0502020204030204" pitchFamily="34" charset="0"/>
              </a:rPr>
              <a:t>amicus curiae</a:t>
            </a:r>
            <a:r>
              <a:rPr lang="pt-BR" altLang="pt-BR" sz="2300" dirty="0">
                <a:latin typeface="Calibri" panose="020F0502020204030204" pitchFamily="34" charset="0"/>
              </a:rPr>
              <a:t>.</a:t>
            </a:r>
          </a:p>
          <a:p>
            <a:pPr marL="0" indent="0">
              <a:buFontTx/>
              <a:buNone/>
            </a:pPr>
            <a:r>
              <a:rPr lang="pt-BR" altLang="pt-BR" sz="2300" b="1" dirty="0">
                <a:latin typeface="Calibri" panose="020F0502020204030204" pitchFamily="34" charset="0"/>
              </a:rPr>
              <a:t>§ 3º.</a:t>
            </a:r>
            <a:r>
              <a:rPr lang="pt-BR" altLang="pt-BR" sz="2300" dirty="0">
                <a:latin typeface="Calibri" panose="020F0502020204030204" pitchFamily="34" charset="0"/>
              </a:rPr>
              <a:t> O </a:t>
            </a:r>
            <a:r>
              <a:rPr lang="pt-BR" altLang="pt-BR" sz="2300" i="1" dirty="0">
                <a:latin typeface="Calibri" panose="020F0502020204030204" pitchFamily="34" charset="0"/>
              </a:rPr>
              <a:t>amicus curiae</a:t>
            </a:r>
            <a:r>
              <a:rPr lang="pt-BR" altLang="pt-BR" sz="2300" dirty="0">
                <a:latin typeface="Calibri" panose="020F0502020204030204" pitchFamily="34" charset="0"/>
              </a:rPr>
              <a:t> pode recorrer da decisão que julgar o incidente de resolução de demandas repetitivas.</a:t>
            </a:r>
            <a:endParaRPr lang="pt-BR" sz="2300" dirty="0"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968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Quem pode ser </a:t>
            </a: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 </a:t>
            </a: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Interesse </a:t>
            </a:r>
            <a:r>
              <a:rPr lang="pt-BR" sz="2800" i="1" dirty="0"/>
              <a:t>institucional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Representatividade adequada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Especificidade do tema objeto da demanda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Repercussão social da controvérsia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2600" i="1" dirty="0"/>
              <a:t>Um</a:t>
            </a:r>
            <a:r>
              <a:rPr lang="en-US" sz="2600" dirty="0"/>
              <a:t> “fiscal </a:t>
            </a:r>
            <a:r>
              <a:rPr lang="en-US" sz="2600" i="1" dirty="0"/>
              <a:t>setorizado </a:t>
            </a:r>
            <a:r>
              <a:rPr lang="en-US" sz="2600" dirty="0"/>
              <a:t>da ordem jurídica”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Ministério Público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Ordem dos Advogados do Brasil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Defensoria Pública: </a:t>
            </a:r>
            <a:r>
              <a:rPr lang="en-US" sz="2300" i="1" dirty="0"/>
              <a:t>custos vulnerabilis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Legitimados ativos para ações coletivas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3º setor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ONGs</a:t>
            </a:r>
            <a:endParaRPr lang="pt-BR" sz="23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406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Atuação do </a:t>
            </a: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dirty="0">
                <a:latin typeface="Calibri" panose="020F0502020204030204" pitchFamily="34" charset="0"/>
              </a:rPr>
              <a:t>Dinâmica da intervenção (art. 138 §§ 1º a 3º)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</a:rPr>
              <a:t>Prazo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</a:rPr>
              <a:t>Não altera a competência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</a:rPr>
              <a:t>Não tem legitimidade recursal (salvo ED e IRDR)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Nota crítica</a:t>
            </a:r>
            <a:endParaRPr lang="pt-BR" dirty="0">
              <a:latin typeface="Calibri" panose="020F0502020204030204" pitchFamily="34" charset="0"/>
            </a:endParaRP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</a:rPr>
              <a:t>Recorribilidade da decisão que defere/indefere a intervenção</a:t>
            </a:r>
            <a:endParaRPr lang="pt-BR" dirty="0">
              <a:latin typeface="Calibri" panose="020F0502020204030204" pitchFamily="34" charset="0"/>
            </a:endParaRP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</a:rPr>
              <a:t>Fixação judicial do papel do </a:t>
            </a:r>
            <a:r>
              <a:rPr lang="pt-BR" i="1" dirty="0">
                <a:latin typeface="Calibri" panose="020F0502020204030204" pitchFamily="34" charset="0"/>
              </a:rPr>
              <a:t>Amicus</a:t>
            </a:r>
            <a:endParaRPr lang="pt-BR" dirty="0">
              <a:latin typeface="Calibri" panose="020F0502020204030204" pitchFamily="34" charset="0"/>
            </a:endParaRP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pt-BR" dirty="0">
              <a:latin typeface="Calibri" panose="020F0502020204030204" pitchFamily="34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pt-BR" sz="2800" dirty="0"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5305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precedentes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205870"/>
            <a:ext cx="9107994" cy="55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1" indent="-342900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Necessidade de viabilizar a </a:t>
            </a:r>
            <a:r>
              <a:rPr lang="pt-BR" sz="2800" i="1" dirty="0">
                <a:latin typeface="Calibri" panose="020F0502020204030204" pitchFamily="34" charset="0"/>
              </a:rPr>
              <a:t>participação</a:t>
            </a:r>
            <a:r>
              <a:rPr lang="pt-BR" sz="2800" dirty="0">
                <a:latin typeface="Calibri" panose="020F0502020204030204" pitchFamily="34" charset="0"/>
              </a:rPr>
              <a:t> na </a:t>
            </a:r>
            <a:r>
              <a:rPr lang="pt-BR" sz="2800" i="1" dirty="0">
                <a:latin typeface="Calibri" panose="020F0502020204030204" pitchFamily="34" charset="0"/>
              </a:rPr>
              <a:t>formação</a:t>
            </a:r>
            <a:r>
              <a:rPr lang="pt-BR" sz="2800" dirty="0">
                <a:latin typeface="Calibri" panose="020F0502020204030204" pitchFamily="34" charset="0"/>
              </a:rPr>
              <a:t> do precedente</a:t>
            </a:r>
          </a:p>
          <a:p>
            <a:pPr marL="342900" lvl="1" indent="-342900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Audiências públicas como </a:t>
            </a:r>
            <a:r>
              <a:rPr lang="pt-BR" sz="2800" i="1" dirty="0">
                <a:latin typeface="Calibri" panose="020F0502020204030204" pitchFamily="34" charset="0"/>
              </a:rPr>
              <a:t>locus</a:t>
            </a:r>
            <a:r>
              <a:rPr lang="pt-BR" sz="2800" dirty="0">
                <a:latin typeface="Calibri" panose="020F0502020204030204" pitchFamily="34" charset="0"/>
              </a:rPr>
              <a:t> adequado para tanto</a:t>
            </a:r>
            <a:endParaRPr lang="pt-BR" sz="2800" i="1" dirty="0"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Necessário equilíbrio de forças na oitiva de </a:t>
            </a:r>
            <a:r>
              <a:rPr lang="pt-BR" sz="2800" i="1" dirty="0">
                <a:latin typeface="Calibri" panose="020F0502020204030204" pitchFamily="34" charset="0"/>
              </a:rPr>
              <a:t>amici curiae</a:t>
            </a:r>
          </a:p>
          <a:p>
            <a:pPr marL="342900" lvl="1" indent="-342900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A </a:t>
            </a:r>
            <a:r>
              <a:rPr lang="pt-BR" sz="2800" i="1" dirty="0">
                <a:latin typeface="Calibri" panose="020F0502020204030204" pitchFamily="34" charset="0"/>
              </a:rPr>
              <a:t>qualidade</a:t>
            </a:r>
            <a:r>
              <a:rPr lang="pt-BR" sz="2800" dirty="0">
                <a:latin typeface="Calibri" panose="020F0502020204030204" pitchFamily="34" charset="0"/>
              </a:rPr>
              <a:t> da motivação jurisdicional e o </a:t>
            </a:r>
            <a:r>
              <a:rPr lang="pt-BR" sz="2800" i="1" dirty="0">
                <a:latin typeface="Calibri" panose="020F0502020204030204" pitchFamily="34" charset="0"/>
              </a:rPr>
              <a:t>amicus curiae</a:t>
            </a:r>
          </a:p>
          <a:p>
            <a:pPr marL="342900" lvl="1" indent="-342900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</a:rPr>
              <a:t>Necessária interpretação </a:t>
            </a:r>
            <a:r>
              <a:rPr lang="pt-BR" sz="2800" i="1" dirty="0">
                <a:latin typeface="Calibri" panose="020F0502020204030204" pitchFamily="34" charset="0"/>
              </a:rPr>
              <a:t>ampliativa</a:t>
            </a:r>
            <a:r>
              <a:rPr lang="pt-BR" sz="2800" dirty="0">
                <a:latin typeface="Calibri" panose="020F0502020204030204" pitchFamily="34" charset="0"/>
              </a:rPr>
              <a:t> dos §§ 1º e 3º do 138: para além do ED e do IRDR</a:t>
            </a:r>
          </a:p>
          <a:p>
            <a:pPr marL="857250" lvl="2" indent="-457200">
              <a:spcBef>
                <a:spcPts val="800"/>
              </a:spcBef>
              <a:spcAft>
                <a:spcPts val="8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t-BR" sz="2600" i="1" dirty="0">
                <a:latin typeface="Calibri" panose="020F0502020204030204" pitchFamily="34" charset="0"/>
              </a:rPr>
              <a:t>Amicus curiae</a:t>
            </a:r>
            <a:r>
              <a:rPr lang="pt-BR" sz="2600" dirty="0">
                <a:latin typeface="Calibri" panose="020F0502020204030204" pitchFamily="34" charset="0"/>
              </a:rPr>
              <a:t> tem legitimidade para recorrer em prol do interesse que justifica a sua intervenção (art. 996 par. ún)</a:t>
            </a:r>
          </a:p>
          <a:p>
            <a:pPr marL="342900" lvl="1" indent="-342900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800" i="1" dirty="0">
              <a:latin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9496427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</TotalTime>
  <Words>872</Words>
  <Application>Microsoft Office PowerPoint</Application>
  <PresentationFormat>Apresentação na tela (4:3)</PresentationFormat>
  <Paragraphs>93</Paragraphs>
  <Slides>14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Calibri</vt:lpstr>
      <vt:lpstr>Helvetica Light</vt:lpstr>
      <vt:lpstr>Wingdings</vt:lpstr>
      <vt:lpstr>Design padrão</vt:lpstr>
      <vt:lpstr>Amicus curiae no processo civil: possibilidades e desafios</vt:lpstr>
      <vt:lpstr>Origens do amicus curiae</vt:lpstr>
      <vt:lpstr>No Brasil (1)</vt:lpstr>
      <vt:lpstr>No Brasil (2)</vt:lpstr>
      <vt:lpstr>No Brasil (3)</vt:lpstr>
      <vt:lpstr>CPC 2015: art. 138</vt:lpstr>
      <vt:lpstr>Quem pode ser amicus curiae ?</vt:lpstr>
      <vt:lpstr>Atuação do amicus curiae</vt:lpstr>
      <vt:lpstr>Amicus curiae e precedentes</vt:lpstr>
      <vt:lpstr>Polemizando</vt:lpstr>
      <vt:lpstr>Para refletir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217</cp:revision>
  <cp:lastPrinted>2018-06-28T15:36:05Z</cp:lastPrinted>
  <dcterms:created xsi:type="dcterms:W3CDTF">2007-03-23T14:32:10Z</dcterms:created>
  <dcterms:modified xsi:type="dcterms:W3CDTF">2018-09-11T01:40:51Z</dcterms:modified>
</cp:coreProperties>
</file>