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9" r:id="rId3"/>
    <p:sldId id="310" r:id="rId4"/>
    <p:sldId id="329" r:id="rId5"/>
    <p:sldId id="340" r:id="rId6"/>
    <p:sldId id="318" r:id="rId7"/>
    <p:sldId id="330" r:id="rId8"/>
    <p:sldId id="317" r:id="rId9"/>
    <p:sldId id="341" r:id="rId10"/>
    <p:sldId id="347" r:id="rId11"/>
    <p:sldId id="316" r:id="rId12"/>
    <p:sldId id="348" r:id="rId13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28/05/2019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28/05/2019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71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 </a:t>
            </a:r>
            <a:br>
              <a:rPr lang="pt-BR" sz="4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junto ao STF</a:t>
            </a:r>
            <a:endParaRPr lang="pt-BR" sz="28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683568" y="2426962"/>
            <a:ext cx="7560839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7° Curso de Direitos Fundamentais: Processo Constitucional </a:t>
            </a:r>
          </a:p>
          <a:p>
            <a:pPr algn="ctr"/>
            <a:endParaRPr lang="pt-BR" dirty="0"/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IBCCRIM/Instituto Ius Gentium Conimbrigae (IGC) - Centro de Direitos Humanos da Faculdade de Direito da Universidade de Coimbra</a:t>
            </a: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altLang="pt-BR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rgbClr val="0070C0"/>
                </a:solidFill>
              </a:rPr>
              <a:t>São Paulo, SP, 29 de maio de 2019</a:t>
            </a:r>
          </a:p>
          <a:p>
            <a:pPr eaLnBrk="1" hangingPunct="1"/>
            <a:endParaRPr lang="pt-BR" altLang="pt-BR" sz="2400" b="1" dirty="0"/>
          </a:p>
          <a:p>
            <a:pPr algn="ctr" eaLnBrk="1" hangingPunct="1"/>
            <a:endParaRPr lang="pt-BR" altLang="pt-BR" sz="2400" b="1" dirty="0"/>
          </a:p>
          <a:p>
            <a:pPr algn="ctr" eaLnBrk="1" hangingPunct="1"/>
            <a:r>
              <a:rPr lang="pt-BR" alt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  <a:latin typeface="+mj-lt"/>
              </a:rPr>
              <a:t>www.facebook.com/cassioscarpinellabueno</a:t>
            </a:r>
            <a:endParaRPr lang="pt-BR" altLang="pt-BR" sz="2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Polemizando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12843"/>
            <a:ext cx="9107994" cy="5280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Nulidade dos indexadores jurisprudenciais formados sem </a:t>
            </a:r>
            <a:r>
              <a:rPr lang="pt-BR" sz="2800" i="1" dirty="0"/>
              <a:t>devido </a:t>
            </a:r>
            <a:r>
              <a:rPr lang="pt-BR" sz="2800" dirty="0"/>
              <a:t>processo em contraditório com </a:t>
            </a:r>
            <a:r>
              <a:rPr lang="pt-BR" sz="2800" i="1" dirty="0"/>
              <a:t>amicus curiae</a:t>
            </a:r>
            <a:r>
              <a:rPr lang="pt-BR" sz="2800" dirty="0"/>
              <a:t> </a:t>
            </a:r>
            <a:r>
              <a:rPr lang="pt-BR" sz="2800" b="1" dirty="0">
                <a:solidFill>
                  <a:srgbClr val="FF0000"/>
                </a:solidFill>
              </a:rPr>
              <a:t>?</a:t>
            </a:r>
            <a:endParaRPr lang="pt-BR" sz="2800" dirty="0">
              <a:solidFill>
                <a:srgbClr val="FF0000"/>
              </a:solidFill>
            </a:endParaRP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 vinculação a uma dada solução jurídica não depende de “devido processo legal” </a:t>
            </a:r>
            <a:r>
              <a:rPr lang="pt-BR" sz="2400" b="1" dirty="0">
                <a:solidFill>
                  <a:srgbClr val="FF0000"/>
                </a:solidFill>
              </a:rPr>
              <a:t>?</a:t>
            </a:r>
            <a:r>
              <a:rPr lang="pt-BR" sz="2400" dirty="0"/>
              <a:t>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Toda a construção do processo coletivo não pressupõe “representatividade adequada” em função daquela exigência constitucional </a:t>
            </a:r>
            <a:r>
              <a:rPr lang="pt-BR" sz="2400" b="1" dirty="0">
                <a:solidFill>
                  <a:srgbClr val="FF0000"/>
                </a:solidFill>
              </a:rPr>
              <a:t>?</a:t>
            </a:r>
          </a:p>
          <a:p>
            <a:pPr marL="1714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Tão importante quanto identificar e estudar os </a:t>
            </a:r>
            <a:r>
              <a:rPr lang="pt-BR" sz="2800" i="1" dirty="0"/>
              <a:t>indexadores jurisprudenciais</a:t>
            </a:r>
            <a:r>
              <a:rPr lang="pt-BR" sz="2800" dirty="0"/>
              <a:t> é também analisar o </a:t>
            </a:r>
            <a:r>
              <a:rPr lang="pt-BR" sz="2800" i="1" dirty="0"/>
              <a:t>modo</a:t>
            </a:r>
            <a:r>
              <a:rPr lang="pt-BR" sz="2800" dirty="0"/>
              <a:t> (o </a:t>
            </a:r>
            <a:r>
              <a:rPr lang="pt-BR" sz="2800" i="1" dirty="0"/>
              <a:t>processo</a:t>
            </a:r>
            <a:r>
              <a:rPr lang="pt-BR" sz="2800" dirty="0"/>
              <a:t>)</a:t>
            </a:r>
            <a:r>
              <a:rPr lang="pt-BR" sz="2800" i="1" dirty="0"/>
              <a:t> </a:t>
            </a:r>
            <a:r>
              <a:rPr lang="pt-BR" sz="2800" dirty="0"/>
              <a:t>de sua produção</a:t>
            </a:r>
            <a:endParaRPr lang="pt-BR" sz="2400" dirty="0"/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317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8072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refletir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498" y="972179"/>
            <a:ext cx="9036495" cy="5156131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A</a:t>
            </a:r>
            <a:r>
              <a:rPr lang="en-US" sz="2800" i="1" dirty="0"/>
              <a:t> necessária </a:t>
            </a:r>
            <a:r>
              <a:rPr lang="en-US" sz="2800" dirty="0"/>
              <a:t>e</a:t>
            </a:r>
            <a:r>
              <a:rPr lang="en-US" sz="2800" i="1" dirty="0"/>
              <a:t> a  ad</a:t>
            </a:r>
            <a:r>
              <a:rPr lang="pt-BR" sz="2800" i="1" dirty="0"/>
              <a:t>equada interpretação</a:t>
            </a:r>
            <a:r>
              <a:rPr lang="pt-BR" sz="2800" dirty="0"/>
              <a:t> da norma jurídica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Conflitos democráticos/conflitos políticos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 Transferência do </a:t>
            </a:r>
            <a:r>
              <a:rPr lang="en-US" sz="2400" i="1" dirty="0"/>
              <a:t>locus</a:t>
            </a:r>
            <a:r>
              <a:rPr lang="en-US" sz="2400" dirty="0"/>
              <a:t> destas discussões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 Audiências públicas (STF)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Segurança jurídica </a:t>
            </a:r>
            <a:r>
              <a:rPr lang="en-US" sz="2800" b="1" dirty="0"/>
              <a:t>e</a:t>
            </a:r>
            <a:r>
              <a:rPr lang="en-US" sz="2800" dirty="0"/>
              <a:t> previsibilidade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Celeridade          </a:t>
            </a:r>
            <a:r>
              <a:rPr lang="en-US" sz="2800" b="1" i="1" dirty="0"/>
              <a:t>Eficiência</a:t>
            </a:r>
            <a:r>
              <a:rPr lang="en-US" sz="2800" dirty="0"/>
              <a:t> do sistema processual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b="1" i="1" dirty="0"/>
              <a:t>Eficiência</a:t>
            </a:r>
            <a:r>
              <a:rPr lang="en-US" sz="2400" dirty="0"/>
              <a:t> do próprio direito material</a:t>
            </a:r>
            <a:endParaRPr lang="pt-BR" sz="3200" i="1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F5648666-8A19-4AAF-8E15-8DAC12EA0C3D}"/>
              </a:ext>
            </a:extLst>
          </p:cNvPr>
          <p:cNvSpPr/>
          <p:nvPr/>
        </p:nvSpPr>
        <p:spPr>
          <a:xfrm>
            <a:off x="2483768" y="4221088"/>
            <a:ext cx="648072" cy="216024"/>
          </a:xfrm>
          <a:prstGeom prst="rightArrow">
            <a:avLst>
              <a:gd name="adj1" fmla="val 74657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4244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www.facebook.com/cassioscarpinellabueno</a:t>
            </a:r>
            <a:endParaRPr lang="pt-BR" alt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2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Origens do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340769"/>
            <a:ext cx="9107994" cy="361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Origem nos direitos inglês e norte-americano</a:t>
            </a:r>
          </a:p>
          <a:p>
            <a:pPr marL="800100" lvl="1" indent="-3429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Função de auxiliar os magistrados na identificação de precedentes e de sua aplicação ao caso concreto</a:t>
            </a:r>
          </a:p>
          <a:p>
            <a:pPr marL="800100" lvl="1" indent="-3429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Há quem sustente que o </a:t>
            </a:r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no direito norte-americano desenvolva atividade similar ao do </a:t>
            </a:r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lobista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perante o Poder Judiciário por desempenhar papel  de pressão social, tão importante em democracias representativas</a:t>
            </a:r>
            <a:endParaRPr lang="pt-BR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ctr"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Brasil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CVM</a:t>
            </a:r>
            <a:r>
              <a:rPr lang="pt-BR" altLang="pt-BR" sz="2800" dirty="0"/>
              <a:t>: art. 31, Lei n. 6.385/1976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INPI</a:t>
            </a:r>
            <a:r>
              <a:rPr lang="pt-BR" altLang="pt-BR" sz="2800" dirty="0"/>
              <a:t>: arts. 57, 118 e 175, Lei n. 9.279/1996</a:t>
            </a:r>
            <a:endParaRPr lang="pt-BR" altLang="pt-BR" sz="2800" b="1" dirty="0"/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CADE</a:t>
            </a:r>
            <a:r>
              <a:rPr lang="pt-BR" altLang="pt-BR" sz="2800" dirty="0"/>
              <a:t>: art. 118, Lei n. 12.529/2011</a:t>
            </a:r>
            <a:endParaRPr lang="pt-BR" altLang="pt-BR" sz="2800" b="1" dirty="0"/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OAB</a:t>
            </a:r>
            <a:r>
              <a:rPr lang="pt-BR" altLang="pt-BR" sz="2800" dirty="0"/>
              <a:t>: Art. 49, Lei n. 8.906/1994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Pessoas jurídicas de direito público</a:t>
            </a:r>
            <a:r>
              <a:rPr lang="pt-BR" altLang="pt-BR" sz="2800" dirty="0"/>
              <a:t>: art. 5º, Lei n. 9.469/1997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9774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Brasil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Controle de constitucionalidade</a:t>
            </a:r>
            <a:r>
              <a:rPr lang="pt-BR" altLang="pt-BR" sz="2600" dirty="0"/>
              <a:t>: Art. 7º, § 2º, Lei n. 9.868/1999</a:t>
            </a:r>
            <a:endParaRPr lang="pt-BR" altLang="pt-BR" sz="2600" b="1" dirty="0"/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Incidente de inconstitucionalidade</a:t>
            </a:r>
            <a:r>
              <a:rPr lang="pt-BR" altLang="pt-BR" sz="2600" dirty="0"/>
              <a:t>: art. 482, §§ 1º a 3º, CPC 1973</a:t>
            </a:r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Uniformização de jurisprudência</a:t>
            </a:r>
            <a:r>
              <a:rPr lang="pt-BR" altLang="pt-BR" sz="2600" dirty="0"/>
              <a:t> - Juizados Especiais Federais: art. 14, § 7º, Lei n. 10.259/2001 </a:t>
            </a:r>
          </a:p>
          <a:p>
            <a:pPr lvl="1" eaLnBrk="1" hangingPunct="1">
              <a:spcBef>
                <a:spcPts val="200"/>
              </a:spcBef>
              <a:spcAft>
                <a:spcPts val="2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altLang="pt-BR" sz="2400" dirty="0"/>
              <a:t>Art. 19, § 4º, Lei n. 12.153/2009</a:t>
            </a:r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Edição, revisão e cancelamento de Súmula do STF:</a:t>
            </a:r>
            <a:r>
              <a:rPr lang="pt-BR" altLang="pt-BR" sz="2600" dirty="0"/>
              <a:t> Art. 3º, § 2º, Lei n. 11.417/2006 </a:t>
            </a:r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Repercussão geral do RE</a:t>
            </a:r>
            <a:r>
              <a:rPr lang="pt-BR" altLang="pt-BR" sz="2600" dirty="0"/>
              <a:t>: Art. 543-A, § 7º, CPC 1973 </a:t>
            </a:r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Recurso Especial repetitivo</a:t>
            </a:r>
            <a:r>
              <a:rPr lang="pt-BR" altLang="pt-BR" sz="2600" dirty="0"/>
              <a:t>: Art. 543-C, § 3º, CPC 1973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978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Brasil (3)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980729"/>
            <a:ext cx="9216514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No direito brasileiro: </a:t>
            </a:r>
            <a:r>
              <a:rPr lang="pt-BR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generalização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do instituto pelo art. 138 do CPC 2015 a partir de específicas previsões  legislativas</a:t>
            </a:r>
          </a:p>
          <a:p>
            <a:pPr marL="799200" lvl="1" indent="-4572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Concretização do contraditório</a:t>
            </a:r>
          </a:p>
          <a:p>
            <a:pPr marL="799200" lvl="1" indent="-4572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A “sociedade” e o </a:t>
            </a:r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a “representatividade adequada”</a:t>
            </a: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Legitimação das decisões por duplo aspecto:</a:t>
            </a:r>
          </a:p>
          <a:p>
            <a:pPr marL="799200" lvl="1" indent="-4572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Tessitura aberta do </a:t>
            </a:r>
            <a:r>
              <a:rPr lang="pt-BR" sz="2400" i="1" dirty="0"/>
              <a:t>texto</a:t>
            </a:r>
            <a:r>
              <a:rPr lang="pt-BR" sz="2400" dirty="0"/>
              <a:t> jurídico e necessidade de sua </a:t>
            </a:r>
            <a:r>
              <a:rPr lang="pt-BR" sz="2400" i="1" dirty="0"/>
              <a:t>interpretação</a:t>
            </a:r>
            <a:r>
              <a:rPr lang="pt-BR" sz="2400" dirty="0"/>
              <a:t> também diante de sua compreensão </a:t>
            </a:r>
            <a:r>
              <a:rPr lang="pt-BR" sz="2400" i="1" dirty="0"/>
              <a:t>social</a:t>
            </a:r>
            <a:r>
              <a:rPr lang="pt-BR" sz="2400" dirty="0"/>
              <a:t> (e não pessoal do magistrado)</a:t>
            </a:r>
          </a:p>
          <a:p>
            <a:pPr marL="799200" lvl="1" indent="-4572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Efeitos “vinculantes” (ou similares)</a:t>
            </a: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i="1" dirty="0"/>
              <a:t>Amicus curiae</a:t>
            </a:r>
            <a:r>
              <a:rPr lang="pt-BR" sz="2800" dirty="0"/>
              <a:t> como sujeito processual apto a desempenhar tal papel</a:t>
            </a: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562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CPC 2015: art. 138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0" indent="0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t-BR" altLang="pt-BR" sz="2200" b="1" dirty="0"/>
              <a:t>Art. 138.</a:t>
            </a:r>
            <a:r>
              <a:rPr lang="pt-BR" altLang="pt-BR" sz="2200" dirty="0"/>
              <a:t> O juiz ou o relator, considerando a </a:t>
            </a:r>
            <a:r>
              <a:rPr lang="pt-BR" altLang="pt-BR" sz="2200" b="1" dirty="0"/>
              <a:t>relevância da matéria</a:t>
            </a:r>
            <a:r>
              <a:rPr lang="pt-BR" altLang="pt-BR" sz="2200" dirty="0"/>
              <a:t>, a </a:t>
            </a:r>
            <a:r>
              <a:rPr lang="pt-BR" altLang="pt-BR" sz="2200" b="1" dirty="0"/>
              <a:t>especificidade do tema</a:t>
            </a:r>
            <a:r>
              <a:rPr lang="pt-BR" altLang="pt-BR" sz="2200" dirty="0"/>
              <a:t> objeto da demanda ou a </a:t>
            </a:r>
            <a:r>
              <a:rPr lang="pt-BR" altLang="pt-BR" sz="2200" b="1" dirty="0"/>
              <a:t>repercussão social</a:t>
            </a:r>
            <a:r>
              <a:rPr lang="pt-BR" altLang="pt-BR" sz="2200" dirty="0"/>
              <a:t> da controvérsia, poderá, por </a:t>
            </a:r>
            <a:r>
              <a:rPr lang="pt-BR" altLang="pt-BR" sz="2200" b="1" dirty="0"/>
              <a:t>decisão irrecorrível</a:t>
            </a:r>
            <a:r>
              <a:rPr lang="pt-BR" altLang="pt-BR" sz="2200" dirty="0"/>
              <a:t>, </a:t>
            </a:r>
            <a:r>
              <a:rPr lang="pt-BR" altLang="pt-BR" sz="2200" b="1" dirty="0"/>
              <a:t>de ofício </a:t>
            </a:r>
            <a:r>
              <a:rPr lang="pt-BR" altLang="pt-BR" sz="2200" b="1" i="1" dirty="0"/>
              <a:t>ou</a:t>
            </a:r>
            <a:r>
              <a:rPr lang="pt-BR" altLang="pt-BR" sz="2200" b="1" dirty="0"/>
              <a:t> </a:t>
            </a:r>
            <a:r>
              <a:rPr lang="pt-BR" altLang="pt-BR" sz="2200" dirty="0"/>
              <a:t>a requerimento das </a:t>
            </a:r>
            <a:r>
              <a:rPr lang="pt-BR" altLang="pt-BR" sz="2200" b="1" dirty="0"/>
              <a:t>partes </a:t>
            </a:r>
            <a:r>
              <a:rPr lang="pt-BR" altLang="pt-BR" sz="2200" b="1" i="1" dirty="0"/>
              <a:t>ou</a:t>
            </a:r>
            <a:r>
              <a:rPr lang="pt-BR" altLang="pt-BR" sz="2200" b="1" dirty="0"/>
              <a:t> </a:t>
            </a:r>
            <a:r>
              <a:rPr lang="pt-BR" altLang="pt-BR" sz="2200" dirty="0"/>
              <a:t>de </a:t>
            </a:r>
            <a:r>
              <a:rPr lang="pt-BR" altLang="pt-BR" sz="2200" b="1" dirty="0"/>
              <a:t>quem pretenda manifestar-se</a:t>
            </a:r>
            <a:r>
              <a:rPr lang="pt-BR" altLang="pt-BR" sz="2200" dirty="0"/>
              <a:t>, solicitar ou admitir a </a:t>
            </a:r>
            <a:r>
              <a:rPr lang="pt-BR" altLang="pt-BR" sz="2200" b="1" dirty="0"/>
              <a:t>manifestação de pessoa natural ou jurídica, órgão ou entidade especializada</a:t>
            </a:r>
            <a:r>
              <a:rPr lang="pt-BR" altLang="pt-BR" sz="2200" dirty="0"/>
              <a:t>, com </a:t>
            </a:r>
            <a:r>
              <a:rPr lang="pt-BR" altLang="pt-BR" sz="2200" b="1" dirty="0"/>
              <a:t>representatividade adequada</a:t>
            </a:r>
            <a:r>
              <a:rPr lang="pt-BR" altLang="pt-BR" sz="2200" dirty="0"/>
              <a:t>, no prazo de </a:t>
            </a:r>
            <a:r>
              <a:rPr lang="pt-BR" altLang="pt-BR" sz="2200" b="1" dirty="0"/>
              <a:t>15 (quinze) dias</a:t>
            </a:r>
            <a:r>
              <a:rPr lang="pt-BR" altLang="pt-BR" sz="2200" dirty="0"/>
              <a:t> da sua intimação.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t-BR" altLang="pt-BR" sz="2200" b="1" dirty="0"/>
              <a:t>§ 1º.</a:t>
            </a:r>
            <a:r>
              <a:rPr lang="pt-BR" altLang="pt-BR" sz="2200" dirty="0"/>
              <a:t> A intervenção de que trata o </a:t>
            </a:r>
            <a:r>
              <a:rPr lang="pt-BR" altLang="pt-BR" sz="2200" i="1" dirty="0"/>
              <a:t>caput</a:t>
            </a:r>
            <a:r>
              <a:rPr lang="pt-BR" altLang="pt-BR" sz="2200" dirty="0"/>
              <a:t> </a:t>
            </a:r>
            <a:r>
              <a:rPr lang="pt-BR" altLang="pt-BR" sz="2200" b="1" dirty="0"/>
              <a:t>não implica alteração de competência</a:t>
            </a:r>
            <a:r>
              <a:rPr lang="pt-BR" altLang="pt-BR" sz="2200" dirty="0"/>
              <a:t>, </a:t>
            </a:r>
            <a:r>
              <a:rPr lang="pt-BR" altLang="pt-BR" sz="2200" b="1" dirty="0"/>
              <a:t>nem autoriza a interposição de recursos</a:t>
            </a:r>
            <a:r>
              <a:rPr lang="pt-BR" altLang="pt-BR" sz="2200" dirty="0"/>
              <a:t>, </a:t>
            </a:r>
            <a:r>
              <a:rPr lang="pt-BR" altLang="pt-BR" sz="2200" b="1" dirty="0"/>
              <a:t>ressalvadas</a:t>
            </a:r>
            <a:r>
              <a:rPr lang="pt-BR" altLang="pt-BR" sz="2200" dirty="0"/>
              <a:t> a oposição de </a:t>
            </a:r>
            <a:r>
              <a:rPr lang="pt-BR" altLang="pt-BR" sz="2200" b="1" dirty="0"/>
              <a:t>embargos de declaração</a:t>
            </a:r>
            <a:r>
              <a:rPr lang="pt-BR" altLang="pt-BR" sz="2200" dirty="0"/>
              <a:t> e a hipótese do § 3º.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t-BR" altLang="pt-BR" sz="2200" b="1" dirty="0"/>
              <a:t>§ 2º.</a:t>
            </a:r>
            <a:r>
              <a:rPr lang="pt-BR" altLang="pt-BR" sz="2200" dirty="0"/>
              <a:t> Caberá ao </a:t>
            </a:r>
            <a:r>
              <a:rPr lang="pt-BR" altLang="pt-BR" sz="2200" b="1" dirty="0"/>
              <a:t>juiz ou relator</a:t>
            </a:r>
            <a:r>
              <a:rPr lang="pt-BR" altLang="pt-BR" sz="2200" dirty="0"/>
              <a:t>, na decisão que solicitar ou admitir a intervenção, </a:t>
            </a:r>
            <a:r>
              <a:rPr lang="pt-BR" altLang="pt-BR" sz="2200" b="1" dirty="0"/>
              <a:t>definir os poderes</a:t>
            </a:r>
            <a:r>
              <a:rPr lang="pt-BR" altLang="pt-BR" sz="2200" dirty="0"/>
              <a:t> do </a:t>
            </a:r>
            <a:r>
              <a:rPr lang="pt-BR" altLang="pt-BR" sz="2200" i="1" dirty="0"/>
              <a:t>amicus curiae</a:t>
            </a:r>
            <a:r>
              <a:rPr lang="pt-BR" altLang="pt-BR" sz="2200" dirty="0"/>
              <a:t>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t-BR" altLang="pt-BR" sz="2200" b="1" dirty="0"/>
              <a:t>§ 3º.</a:t>
            </a:r>
            <a:r>
              <a:rPr lang="pt-BR" altLang="pt-BR" sz="2200" dirty="0"/>
              <a:t> O </a:t>
            </a:r>
            <a:r>
              <a:rPr lang="pt-BR" altLang="pt-BR" sz="2200" i="1" dirty="0"/>
              <a:t>amicus curiae</a:t>
            </a:r>
            <a:r>
              <a:rPr lang="pt-BR" altLang="pt-BR" sz="2200" dirty="0"/>
              <a:t> pode </a:t>
            </a:r>
            <a:r>
              <a:rPr lang="pt-BR" altLang="pt-BR" sz="2200" b="1" dirty="0"/>
              <a:t>recorrer</a:t>
            </a:r>
            <a:r>
              <a:rPr lang="pt-BR" altLang="pt-BR" sz="2200" dirty="0"/>
              <a:t> da decisão que julgar o </a:t>
            </a:r>
            <a:r>
              <a:rPr lang="pt-BR" altLang="pt-BR" sz="2200" b="1" dirty="0"/>
              <a:t>incidente de resolução de demandas repetitivas</a:t>
            </a:r>
            <a:r>
              <a:rPr lang="pt-BR" altLang="pt-BR" sz="2200" dirty="0"/>
              <a:t>.</a:t>
            </a:r>
            <a:endParaRPr lang="pt-BR" sz="22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968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Quem pode ser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 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Interesse institucional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Representatividade adequada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Especificidade do tema objeto da demanda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Repercussão social da controvérsia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600" i="1" dirty="0"/>
              <a:t>Um</a:t>
            </a:r>
            <a:r>
              <a:rPr lang="en-US" sz="2600" dirty="0"/>
              <a:t> “fiscal </a:t>
            </a:r>
            <a:r>
              <a:rPr lang="en-US" sz="2600" i="1" dirty="0"/>
              <a:t>setorizado </a:t>
            </a:r>
            <a:r>
              <a:rPr lang="en-US" sz="2600" dirty="0"/>
              <a:t>da ordem jurídica”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Ministério Público: </a:t>
            </a:r>
            <a:r>
              <a:rPr lang="en-US" sz="2300" i="1" dirty="0"/>
              <a:t>custos iuris</a:t>
            </a:r>
            <a:endParaRPr lang="en-US" sz="2300" dirty="0"/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Ordem dos Advogados do Brasil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Defensoria Pública: </a:t>
            </a:r>
            <a:r>
              <a:rPr lang="en-US" sz="2300" i="1" dirty="0"/>
              <a:t>custos vulnerabilis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O “terceiro setor”</a:t>
            </a:r>
            <a:endParaRPr lang="pt-BR" sz="23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406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Atuação do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Dinâmica da intervenção (art. 138 §§ 1º a 3º)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Prazo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Não altera a competência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Não tem legitimidade recursal (salvo ED e IRDR)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Intepretação ampliativa </a:t>
            </a:r>
            <a:r>
              <a:rPr lang="en-US" sz="2200" b="1" dirty="0">
                <a:solidFill>
                  <a:srgbClr val="FF0000"/>
                </a:solidFill>
              </a:rPr>
              <a:t>(?)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A posição do STF</a:t>
            </a:r>
            <a:endParaRPr lang="pt-BR" sz="2200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Recorribilidade da decisão que defere/indefere a intervenção</a:t>
            </a:r>
            <a:endParaRPr lang="pt-BR" sz="2400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Fixação judicial do papel do </a:t>
            </a:r>
            <a:r>
              <a:rPr lang="pt-BR" sz="2400" i="1" dirty="0"/>
              <a:t>Amicus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Sustentação oral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pt-BR" sz="24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5305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o direito jurisprudencial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8960" y="1162988"/>
            <a:ext cx="9107994" cy="560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spc="-50" dirty="0"/>
              <a:t>Necessidade de viabilizar a </a:t>
            </a:r>
            <a:r>
              <a:rPr lang="pt-BR" sz="2800" i="1" spc="-50" dirty="0"/>
              <a:t>participação</a:t>
            </a:r>
            <a:r>
              <a:rPr lang="pt-BR" sz="2800" spc="-50" dirty="0"/>
              <a:t> na </a:t>
            </a:r>
            <a:r>
              <a:rPr lang="pt-BR" sz="2800" i="1" spc="-50" dirty="0"/>
              <a:t>formação</a:t>
            </a:r>
            <a:r>
              <a:rPr lang="pt-BR" sz="2800" spc="-50" dirty="0"/>
              <a:t> do direito jurisprudencial (indexadores jurisprudenciais)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Audiências públicas como </a:t>
            </a:r>
            <a:r>
              <a:rPr lang="pt-BR" sz="2800" i="1" dirty="0"/>
              <a:t>locus</a:t>
            </a:r>
            <a:r>
              <a:rPr lang="pt-BR" sz="2800" dirty="0"/>
              <a:t> adequado</a:t>
            </a:r>
            <a:endParaRPr lang="pt-BR" sz="2800" i="1" dirty="0"/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Necessário equilíbrio de forças na oitiva de </a:t>
            </a:r>
            <a:r>
              <a:rPr lang="pt-BR" sz="2800" i="1" dirty="0"/>
              <a:t>amici curiae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 </a:t>
            </a:r>
            <a:r>
              <a:rPr lang="pt-BR" sz="2800" i="1" dirty="0"/>
              <a:t>qualidade</a:t>
            </a:r>
            <a:r>
              <a:rPr lang="pt-BR" sz="2800" dirty="0"/>
              <a:t> da motivação jurisdicional e o </a:t>
            </a:r>
            <a:r>
              <a:rPr lang="pt-BR" sz="2800" i="1" dirty="0"/>
              <a:t>amicus curiae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Também aqui a </a:t>
            </a:r>
            <a:r>
              <a:rPr lang="pt-BR" sz="2800" i="1" dirty="0"/>
              <a:t>necessária</a:t>
            </a:r>
            <a:r>
              <a:rPr lang="pt-BR" sz="2800" dirty="0"/>
              <a:t> interpretação </a:t>
            </a:r>
            <a:r>
              <a:rPr lang="pt-BR" sz="2800" i="1" dirty="0"/>
              <a:t>ampliativa</a:t>
            </a:r>
            <a:r>
              <a:rPr lang="pt-BR" sz="2800" dirty="0"/>
              <a:t> dos §§ 1º e 3º do 138: para além do ED e do IRDR</a:t>
            </a:r>
          </a:p>
          <a:p>
            <a:pPr marL="857250" lvl="2" indent="-4572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600" i="1" dirty="0"/>
              <a:t>Amicus curiae</a:t>
            </a:r>
            <a:r>
              <a:rPr lang="pt-BR" sz="2600" dirty="0"/>
              <a:t> tem legitimidade para recorrer em prol do interesse que justifica a sua intervenção (art. 996 par. ún)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800" i="1" dirty="0"/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949642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</TotalTime>
  <Words>871</Words>
  <Application>Microsoft Office PowerPoint</Application>
  <PresentationFormat>Apresentação na tela (4:3)</PresentationFormat>
  <Paragraphs>86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Design padrão</vt:lpstr>
      <vt:lpstr>Amicus Curiae  junto ao STF</vt:lpstr>
      <vt:lpstr>Origens do amicus curiae</vt:lpstr>
      <vt:lpstr>No Brasil (1)</vt:lpstr>
      <vt:lpstr>No Brasil (2)</vt:lpstr>
      <vt:lpstr>No Brasil (3)</vt:lpstr>
      <vt:lpstr>CPC 2015: art. 138</vt:lpstr>
      <vt:lpstr>Quem pode ser amicus curiae ?</vt:lpstr>
      <vt:lpstr>Atuação do amicus curiae</vt:lpstr>
      <vt:lpstr>Amicus curiae e o direito jurisprudencial</vt:lpstr>
      <vt:lpstr>Polemizando</vt:lpstr>
      <vt:lpstr>Para refletir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218</cp:revision>
  <cp:lastPrinted>2018-05-15T14:23:37Z</cp:lastPrinted>
  <dcterms:created xsi:type="dcterms:W3CDTF">2007-03-23T14:32:10Z</dcterms:created>
  <dcterms:modified xsi:type="dcterms:W3CDTF">2019-05-29T01:27:14Z</dcterms:modified>
</cp:coreProperties>
</file>