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349" r:id="rId4"/>
    <p:sldId id="350" r:id="rId5"/>
    <p:sldId id="340" r:id="rId6"/>
    <p:sldId id="352" r:id="rId7"/>
    <p:sldId id="353" r:id="rId8"/>
    <p:sldId id="341" r:id="rId9"/>
    <p:sldId id="347" r:id="rId10"/>
    <p:sldId id="316" r:id="rId11"/>
    <p:sldId id="348" r:id="rId12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977C"/>
    <a:srgbClr val="AC978A"/>
    <a:srgbClr val="C19015"/>
    <a:srgbClr val="996600"/>
    <a:srgbClr val="E9B637"/>
    <a:srgbClr val="9F7611"/>
    <a:srgbClr val="FE3000"/>
    <a:srgbClr val="3A2C00"/>
    <a:srgbClr val="D02800"/>
    <a:srgbClr val="463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12/08/2019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6711E88D-1E45-48B0-A29D-91C098405C87}" type="datetimeFigureOut">
              <a:rPr lang="pt-BR" smtClean="0"/>
              <a:t>12/08/2019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0062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388" y="4751388"/>
            <a:ext cx="5502275" cy="4500562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14A8353C-1DA7-4723-ADE9-15749BF3BD02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37887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FB4160-003B-44D4-A306-3E8058613C37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5710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29" y="1"/>
            <a:ext cx="9143999" cy="191683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Representatividade adequada, </a:t>
            </a:r>
            <a:r>
              <a:rPr lang="pt-BR" b="1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amicus curiae</a:t>
            </a:r>
            <a:r>
              <a:rPr lang="pt-BR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audiências públicas</a:t>
            </a:r>
            <a:endParaRPr lang="pt-BR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107504" y="2132856"/>
            <a:ext cx="8558134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ENFAM – 2º Curso Nacional </a:t>
            </a:r>
          </a:p>
          <a:p>
            <a:pPr algn="ctr"/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Juiz e os Desafios do Processo Coletivo</a:t>
            </a:r>
            <a:endParaRPr lang="pt-BR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pt-BR" dirty="0"/>
          </a:p>
          <a:p>
            <a:endParaRPr lang="pt-BR" altLang="pt-BR" b="1" dirty="0">
              <a:solidFill>
                <a:srgbClr val="C00000"/>
              </a:solidFill>
            </a:endParaRPr>
          </a:p>
          <a:p>
            <a:endParaRPr lang="pt-BR" altLang="pt-BR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400" b="1" dirty="0">
                <a:solidFill>
                  <a:srgbClr val="0070C0"/>
                </a:solidFill>
              </a:rPr>
              <a:t>Brasília, DF, 15 de agosto de 2019</a:t>
            </a:r>
          </a:p>
          <a:p>
            <a:pPr algn="ctr" eaLnBrk="1" hangingPunct="1"/>
            <a:endParaRPr lang="pt-BR" altLang="pt-BR" sz="2400" b="1" dirty="0"/>
          </a:p>
          <a:p>
            <a:pPr algn="ctr" eaLnBrk="1" hangingPunct="1"/>
            <a:r>
              <a:rPr lang="pt-BR" altLang="pt-B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Cassio 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  <a:latin typeface="+mj-lt"/>
              </a:rPr>
              <a:t>www.facebook.com/cassioscarpinellabueno</a:t>
            </a:r>
            <a:endParaRPr lang="pt-BR" altLang="pt-BR" sz="20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7430" y="0"/>
            <a:ext cx="9167685" cy="980728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 suma</a:t>
            </a:r>
            <a:endParaRPr lang="pt-BR" sz="3600" b="1" dirty="0">
              <a:solidFill>
                <a:srgbClr val="C0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2498" y="972179"/>
            <a:ext cx="9036495" cy="5156131"/>
          </a:xfrm>
        </p:spPr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A</a:t>
            </a:r>
            <a:r>
              <a:rPr lang="en-US" sz="2800" i="1" dirty="0"/>
              <a:t> necessária </a:t>
            </a:r>
            <a:r>
              <a:rPr lang="en-US" sz="2800" dirty="0"/>
              <a:t>e</a:t>
            </a:r>
            <a:r>
              <a:rPr lang="en-US" sz="2800" i="1" dirty="0"/>
              <a:t> a  ad</a:t>
            </a:r>
            <a:r>
              <a:rPr lang="pt-BR" sz="2800" i="1" dirty="0"/>
              <a:t>equada interpretação</a:t>
            </a:r>
            <a:r>
              <a:rPr lang="pt-BR" sz="2800" dirty="0"/>
              <a:t> da norma jurídica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Conflitos democráticos/conflitos políticos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 Transferência do </a:t>
            </a:r>
            <a:r>
              <a:rPr lang="en-US" sz="2400" i="1" dirty="0"/>
              <a:t>locus</a:t>
            </a:r>
            <a:r>
              <a:rPr lang="en-US" sz="2400" dirty="0"/>
              <a:t> destas discussões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 Audiências públicas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dirty="0"/>
              <a:t>Paridade de armas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Segurança jurídica </a:t>
            </a:r>
            <a:r>
              <a:rPr lang="en-US" sz="2800" b="1" dirty="0"/>
              <a:t>e</a:t>
            </a:r>
            <a:r>
              <a:rPr lang="en-US" sz="2800" dirty="0"/>
              <a:t> previsibilidade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  <a:defRPr/>
            </a:pPr>
            <a:r>
              <a:rPr lang="en-US" sz="2800" dirty="0"/>
              <a:t>Celeridade          </a:t>
            </a:r>
            <a:r>
              <a:rPr lang="en-US" sz="2800" b="1" i="1" dirty="0"/>
              <a:t>Eficiência</a:t>
            </a:r>
            <a:r>
              <a:rPr lang="en-US" sz="2800" dirty="0"/>
              <a:t> do sistema processual </a:t>
            </a:r>
          </a:p>
          <a:p>
            <a:pPr lvl="1" eaLnBrk="1" hangingPunct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2400" b="1" i="1" dirty="0"/>
              <a:t>Eficiência</a:t>
            </a:r>
            <a:r>
              <a:rPr lang="en-US" sz="2400" dirty="0"/>
              <a:t> do próprio direito material</a:t>
            </a:r>
            <a:endParaRPr lang="pt-BR" sz="3200" i="1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eta: para a Direita 1">
            <a:extLst>
              <a:ext uri="{FF2B5EF4-FFF2-40B4-BE49-F238E27FC236}">
                <a16:creationId xmlns:a16="http://schemas.microsoft.com/office/drawing/2014/main" id="{F5648666-8A19-4AAF-8E15-8DAC12EA0C3D}"/>
              </a:ext>
            </a:extLst>
          </p:cNvPr>
          <p:cNvSpPr/>
          <p:nvPr/>
        </p:nvSpPr>
        <p:spPr>
          <a:xfrm>
            <a:off x="2483768" y="4725144"/>
            <a:ext cx="648072" cy="216024"/>
          </a:xfrm>
          <a:prstGeom prst="rightArrow">
            <a:avLst>
              <a:gd name="adj1" fmla="val 74657"/>
              <a:gd name="adj2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4244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www.facebook.com/cassioscarpinellabueno</a:t>
            </a:r>
            <a:endParaRPr lang="pt-BR" altLang="pt-B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obrigado !!!!</a:t>
            </a:r>
            <a:endParaRPr lang="pt-BR" sz="4000" b="1" kern="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02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78" y="1"/>
            <a:ext cx="9135122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Origens do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340769"/>
            <a:ext cx="9107994" cy="4011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Calibri" panose="020F0502020204030204" pitchFamily="34" charset="0"/>
                <a:cs typeface="Calibri" panose="020F0502020204030204" pitchFamily="34" charset="0"/>
              </a:rPr>
              <a:t>Origem nos direitos inglês e norte-americano</a:t>
            </a:r>
          </a:p>
          <a:p>
            <a:pPr marL="800100" lvl="1" indent="-3429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Função de auxiliar os magistrados na identificação de precedentes e de sua aplicação ao caso concreto</a:t>
            </a:r>
          </a:p>
          <a:p>
            <a:pPr marL="800100" lvl="1" indent="-3429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Há quem sustente que 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amicus curiae 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no direito norte-americano desenvolva atividade similar ao do </a:t>
            </a:r>
            <a:r>
              <a:rPr lang="pt-BR" sz="2400" i="1" dirty="0">
                <a:latin typeface="Calibri" panose="020F0502020204030204" pitchFamily="34" charset="0"/>
                <a:cs typeface="Calibri" panose="020F0502020204030204" pitchFamily="34" charset="0"/>
              </a:rPr>
              <a:t>lobista</a:t>
            </a: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 (“advocacy”) perante o Poder Judiciário por desempenhar papel  de pressão social, tão importante em democracias representativas</a:t>
            </a:r>
            <a:endParaRPr lang="pt-BR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algn="ctr" eaLnBrk="1" hangingPunct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pt-BR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876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Brasil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CVM</a:t>
            </a:r>
            <a:r>
              <a:rPr lang="pt-BR" altLang="pt-BR" sz="2800" dirty="0"/>
              <a:t>: art. 31, Lei n. 6.385/1976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INPI</a:t>
            </a:r>
            <a:r>
              <a:rPr lang="pt-BR" altLang="pt-BR" sz="2800" dirty="0"/>
              <a:t>: arts. 57, 118 e 175, Lei n. 9.279/1996</a:t>
            </a:r>
            <a:endParaRPr lang="pt-BR" altLang="pt-BR" sz="2800" b="1" dirty="0"/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CADE</a:t>
            </a:r>
            <a:r>
              <a:rPr lang="pt-BR" altLang="pt-BR" sz="2800" dirty="0"/>
              <a:t>: art. 118, Lei n. 12.529/2011</a:t>
            </a:r>
            <a:endParaRPr lang="pt-BR" altLang="pt-BR" sz="2800" b="1" dirty="0"/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OAB</a:t>
            </a:r>
            <a:r>
              <a:rPr lang="pt-BR" altLang="pt-BR" sz="2800" dirty="0"/>
              <a:t>: Art. 49, Lei n. 8.906/1994</a:t>
            </a:r>
          </a:p>
          <a:p>
            <a:pPr eaLnBrk="1" hangingPunct="1"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800" b="1" dirty="0"/>
              <a:t>Pessoas jurídicas de direito público</a:t>
            </a:r>
            <a:r>
              <a:rPr lang="pt-BR" altLang="pt-BR" sz="2800" dirty="0"/>
              <a:t>: art. 5º, Lei n. 9.469/1997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8773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Brasil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Controle de constitucionalidade</a:t>
            </a:r>
            <a:r>
              <a:rPr lang="pt-BR" altLang="pt-BR" sz="2600" dirty="0"/>
              <a:t>: Art. 7º, § 2º, Lei n. 9.868/1999</a:t>
            </a:r>
            <a:endParaRPr lang="pt-BR" altLang="pt-BR" sz="2600" b="1" dirty="0"/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Incidente de inconstitucionalidade</a:t>
            </a:r>
            <a:r>
              <a:rPr lang="pt-BR" altLang="pt-BR" sz="2600" dirty="0"/>
              <a:t>: art. 482, §§ 1º a 3º, CPC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Uniformização de jurisprudência</a:t>
            </a:r>
            <a:r>
              <a:rPr lang="pt-BR" altLang="pt-BR" sz="2600" dirty="0"/>
              <a:t> - Juizados Especiais Federais: art. 14, § 7º, Lei n. 10.259/2001 </a:t>
            </a:r>
          </a:p>
          <a:p>
            <a:pPr lvl="1" eaLnBrk="1" hangingPunct="1">
              <a:spcBef>
                <a:spcPts val="200"/>
              </a:spcBef>
              <a:spcAft>
                <a:spcPts val="2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altLang="pt-BR" sz="2400" dirty="0"/>
              <a:t>Art. 19, § 4º, Lei n. 12.153/2009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Edição, revisão e cancelamento de Súmula do STF:</a:t>
            </a:r>
            <a:r>
              <a:rPr lang="pt-BR" altLang="pt-BR" sz="2600" dirty="0"/>
              <a:t> Art. 3º, § 2º, Lei n. 11.417/2006 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Repercussão geral do RE</a:t>
            </a:r>
            <a:r>
              <a:rPr lang="pt-BR" altLang="pt-BR" sz="2600" dirty="0"/>
              <a:t>: Art. 543-A, § 7º, CPC 1973 </a:t>
            </a:r>
          </a:p>
          <a:p>
            <a:pPr eaLnBrk="1" hangingPunct="1">
              <a:spcBef>
                <a:spcPts val="200"/>
              </a:spcBef>
              <a:spcAft>
                <a:spcPts val="200"/>
              </a:spcAft>
              <a:buClr>
                <a:srgbClr val="FF0000"/>
              </a:buClr>
              <a:buFont typeface="Wingdings" panose="05000000000000000000" pitchFamily="2" charset="2"/>
              <a:buChar char="q"/>
            </a:pPr>
            <a:r>
              <a:rPr lang="pt-BR" altLang="pt-BR" sz="2600" b="1" dirty="0"/>
              <a:t>Recurso Especial repetitivo</a:t>
            </a:r>
            <a:r>
              <a:rPr lang="pt-BR" altLang="pt-BR" sz="2600" dirty="0"/>
              <a:t>: Art. 543-C, § 3º, CPC 1973</a:t>
            </a:r>
          </a:p>
          <a:p>
            <a:pPr>
              <a:lnSpc>
                <a:spcPct val="150000"/>
              </a:lnSpc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ü"/>
            </a:pP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1206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98072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atualidade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980729"/>
            <a:ext cx="9216514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>
                <a:latin typeface="+mj-lt"/>
                <a:cs typeface="Calibri" panose="020F0502020204030204" pitchFamily="34" charset="0"/>
              </a:rPr>
              <a:t>O papel do art. 138 do CPC: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Generalização do instituto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Concretização do contraditório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>
                <a:latin typeface="Calibri" panose="020F0502020204030204" pitchFamily="34" charset="0"/>
                <a:cs typeface="Calibri" panose="020F0502020204030204" pitchFamily="34" charset="0"/>
              </a:rPr>
              <a:t>A “representatividade adequada”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Legitimação das decisões por duplo aspecto: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Tessitura aberta do </a:t>
            </a:r>
            <a:r>
              <a:rPr lang="pt-BR" sz="2400" i="1" dirty="0"/>
              <a:t>texto</a:t>
            </a:r>
            <a:r>
              <a:rPr lang="pt-BR" sz="2400" dirty="0"/>
              <a:t> jurídico e necessidade de sua </a:t>
            </a:r>
            <a:r>
              <a:rPr lang="pt-BR" sz="2400" i="1" dirty="0"/>
              <a:t>interpretação</a:t>
            </a:r>
            <a:r>
              <a:rPr lang="pt-BR" sz="2400" dirty="0"/>
              <a:t> também diante de sua compreensão em múltiplos aspectos: </a:t>
            </a:r>
            <a:r>
              <a:rPr lang="pt-BR" sz="2400" i="1" dirty="0"/>
              <a:t>social</a:t>
            </a:r>
            <a:r>
              <a:rPr lang="pt-BR" sz="2400" dirty="0"/>
              <a:t>, </a:t>
            </a:r>
            <a:r>
              <a:rPr lang="pt-BR" sz="2400" i="1" dirty="0"/>
              <a:t>econômico</a:t>
            </a:r>
            <a:r>
              <a:rPr lang="pt-BR" sz="2400" dirty="0"/>
              <a:t>, </a:t>
            </a:r>
            <a:r>
              <a:rPr lang="pt-BR" sz="2400" i="1" dirty="0"/>
              <a:t>político</a:t>
            </a:r>
            <a:r>
              <a:rPr lang="pt-BR" sz="2400" dirty="0"/>
              <a:t>, </a:t>
            </a:r>
            <a:r>
              <a:rPr lang="pt-BR" sz="2400" i="1" dirty="0"/>
              <a:t>religioso</a:t>
            </a:r>
            <a:r>
              <a:rPr lang="pt-BR" sz="2400" dirty="0"/>
              <a:t> etc.</a:t>
            </a:r>
          </a:p>
          <a:p>
            <a:pPr marL="1199250" lvl="2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Nunca a compreensão </a:t>
            </a:r>
            <a:r>
              <a:rPr lang="pt-BR" sz="2400" i="1" dirty="0"/>
              <a:t>pessoal</a:t>
            </a:r>
            <a:r>
              <a:rPr lang="pt-BR" sz="2400" dirty="0"/>
              <a:t> do magistrado</a:t>
            </a:r>
          </a:p>
          <a:p>
            <a:pPr marL="799200" lvl="1" indent="-457200">
              <a:lnSpc>
                <a:spcPts val="3100"/>
              </a:lnSpc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Efeitos “vinculantes” (ou similares)</a:t>
            </a:r>
          </a:p>
          <a:p>
            <a:pPr marL="457200" indent="-457200">
              <a:lnSpc>
                <a:spcPts val="3100"/>
              </a:lnSpc>
              <a:buClr>
                <a:srgbClr val="D02800"/>
              </a:buClr>
              <a:buFont typeface="Wingdings" panose="05000000000000000000" pitchFamily="2" charset="2"/>
              <a:buChar char="q"/>
            </a:pPr>
            <a:r>
              <a:rPr lang="pt-BR" sz="2800" i="1" dirty="0"/>
              <a:t>Amicus curiae</a:t>
            </a:r>
            <a:r>
              <a:rPr lang="pt-BR" sz="2800" dirty="0"/>
              <a:t> como sujeito processual apto a desempenhar tal papel: 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 “interesse </a:t>
            </a:r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institucional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pt-BR" sz="28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5627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Quem pode ser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Interesse institucional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Direitos </a:t>
            </a:r>
            <a:r>
              <a:rPr lang="en-US" sz="2600" b="1" i="1" dirty="0">
                <a:solidFill>
                  <a:srgbClr val="0070C0"/>
                </a:solidFill>
              </a:rPr>
              <a:t>X</a:t>
            </a:r>
            <a:r>
              <a:rPr lang="en-US" sz="2600" dirty="0"/>
              <a:t> interesses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600" dirty="0"/>
              <a:t>“Processo </a:t>
            </a:r>
            <a:r>
              <a:rPr lang="en-US" sz="2600" i="1" dirty="0"/>
              <a:t>individual</a:t>
            </a:r>
            <a:r>
              <a:rPr lang="en-US" sz="2600" dirty="0"/>
              <a:t>” </a:t>
            </a:r>
            <a:r>
              <a:rPr lang="en-US" sz="2600" b="1" i="1" dirty="0">
                <a:solidFill>
                  <a:srgbClr val="0070C0"/>
                </a:solidFill>
              </a:rPr>
              <a:t>X</a:t>
            </a:r>
            <a:r>
              <a:rPr lang="en-US" sz="2600" dirty="0"/>
              <a:t> “processo </a:t>
            </a:r>
            <a:r>
              <a:rPr lang="en-US" sz="2600" i="1" dirty="0"/>
              <a:t>coletivo</a:t>
            </a:r>
            <a:r>
              <a:rPr lang="en-US" sz="2600" dirty="0"/>
              <a:t>”</a:t>
            </a:r>
            <a:endParaRPr lang="pt-BR" sz="26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Representatividade adequada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Especificidade do tema objeto da demanda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600" dirty="0"/>
              <a:t>Repercussão social da controvérsia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600" i="1" dirty="0"/>
              <a:t>Um</a:t>
            </a:r>
            <a:r>
              <a:rPr lang="en-US" sz="2600" dirty="0"/>
              <a:t> “fiscal </a:t>
            </a:r>
            <a:r>
              <a:rPr lang="en-US" sz="2600" i="1" dirty="0"/>
              <a:t>setorizado </a:t>
            </a:r>
            <a:r>
              <a:rPr lang="en-US" sz="2600" dirty="0"/>
              <a:t>da ordem jurídica”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Ministério Público: </a:t>
            </a:r>
            <a:r>
              <a:rPr lang="en-US" sz="2300" i="1" dirty="0"/>
              <a:t>custos iuris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Ordem dos Advogados do Brasil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Defensoria Pública: </a:t>
            </a:r>
            <a:r>
              <a:rPr lang="en-US" sz="2300" i="1" dirty="0"/>
              <a:t>custos vulnerabilis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300" dirty="0"/>
              <a:t>Terceiro setor/ONGs/Associações/Sindicatos</a:t>
            </a:r>
            <a:endParaRPr lang="pt-BR" sz="23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5773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pode atuar o </a:t>
            </a: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 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836712"/>
            <a:ext cx="9136571" cy="5488560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Dinâmica da intervenção (art. 138 §§ 1º a 3º)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Prazo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altera a competência</a:t>
            </a: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Não tem legitimidade recursal (salvo ED e IRDR)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Intepretação ampliativa </a:t>
            </a:r>
            <a:r>
              <a:rPr lang="en-US" sz="2000" b="1" dirty="0">
                <a:solidFill>
                  <a:srgbClr val="FF0000"/>
                </a:solidFill>
              </a:rPr>
              <a:t>(?)</a:t>
            </a:r>
            <a:endParaRPr lang="pt-BR" sz="2000" b="1" dirty="0">
              <a:solidFill>
                <a:srgbClr val="FF0000"/>
              </a:solidFill>
            </a:endParaRPr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Recorribilidade da decisão que defere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dirty="0"/>
              <a:t> indefere a intervenção</a:t>
            </a:r>
            <a:endParaRPr lang="pt-BR" sz="24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Fixação </a:t>
            </a:r>
            <a:r>
              <a:rPr lang="pt-BR" sz="2400" u="sng" dirty="0"/>
              <a:t>judicial</a:t>
            </a:r>
            <a:r>
              <a:rPr lang="pt-BR" sz="2400" dirty="0"/>
              <a:t> do papel do </a:t>
            </a:r>
            <a:r>
              <a:rPr lang="pt-BR" sz="2400" i="1" dirty="0"/>
              <a:t>Amicus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Audiências públicas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Peticionamento</a:t>
            </a:r>
          </a:p>
          <a:p>
            <a:pPr lvl="2">
              <a:spcBef>
                <a:spcPts val="500"/>
              </a:spcBef>
              <a:spcAft>
                <a:spcPts val="500"/>
              </a:spcAft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Negócios processuais e</a:t>
            </a:r>
            <a:r>
              <a:rPr lang="en-US" sz="2000" i="1" dirty="0"/>
              <a:t> amicus curiae</a:t>
            </a:r>
            <a:endParaRPr lang="pt-BR" sz="2000" dirty="0"/>
          </a:p>
          <a:p>
            <a:pPr lvl="1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§"/>
            </a:pPr>
            <a:endParaRPr lang="pt-BR" sz="2400" dirty="0"/>
          </a:p>
          <a:p>
            <a:pPr>
              <a:spcBef>
                <a:spcPts val="500"/>
              </a:spcBef>
              <a:spcAft>
                <a:spcPts val="500"/>
              </a:spcAft>
              <a:buClr>
                <a:srgbClr val="BA977C"/>
              </a:buClr>
              <a:buFont typeface="Wingdings" panose="05000000000000000000" pitchFamily="2" charset="2"/>
              <a:buChar char="q"/>
            </a:pPr>
            <a:endParaRPr lang="pt-BR" sz="2400" dirty="0"/>
          </a:p>
        </p:txBody>
      </p:sp>
      <p:sp>
        <p:nvSpPr>
          <p:cNvPr id="10" name="Retângulo 9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-7430" y="6669360"/>
            <a:ext cx="9151429" cy="28803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3085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Amicus curiae</a:t>
            </a: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os </a:t>
            </a:r>
            <a:b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indexadores jurisprudenciais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8960" y="1162988"/>
            <a:ext cx="9107994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spc="-50" dirty="0"/>
              <a:t>O que merece ser compreendido por “indexadores jurisprudenciais”</a:t>
            </a:r>
            <a:r>
              <a:rPr lang="pt-BR" sz="2400" b="1" spc="-50" dirty="0"/>
              <a:t>(?)</a:t>
            </a:r>
          </a:p>
          <a:p>
            <a:pPr marL="857250" lvl="2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spc="-50" dirty="0"/>
              <a:t>Os arts. 926 a 928 do CPC</a:t>
            </a:r>
          </a:p>
          <a:p>
            <a:pPr marL="857250" lvl="2" indent="-4572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spc="-50" dirty="0"/>
              <a:t>Considerações à luz do “modelo constitucional”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spc="-50" dirty="0"/>
              <a:t>Necessidade de viabilizar a </a:t>
            </a:r>
            <a:r>
              <a:rPr lang="pt-BR" sz="2400" i="1" spc="-50" dirty="0"/>
              <a:t>participação</a:t>
            </a:r>
            <a:r>
              <a:rPr lang="pt-BR" sz="2400" spc="-50" dirty="0"/>
              <a:t> na </a:t>
            </a:r>
            <a:r>
              <a:rPr lang="pt-BR" sz="2400" i="1" spc="-50" dirty="0"/>
              <a:t>formação</a:t>
            </a:r>
            <a:r>
              <a:rPr lang="pt-BR" sz="2400" spc="-50" dirty="0"/>
              <a:t> dos indexadores jurisprudenciais (direito jurisprudencial)</a:t>
            </a:r>
          </a:p>
          <a:p>
            <a:pPr marL="742950" lvl="2" indent="-342900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pt-BR" sz="2400" spc="-50" dirty="0"/>
              <a:t>Insuficiência da regulação do CPC. O art. 8º da EC 45/2001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Audiências públicas como </a:t>
            </a:r>
            <a:r>
              <a:rPr lang="pt-BR" sz="2400" i="1" dirty="0"/>
              <a:t>locus</a:t>
            </a:r>
            <a:r>
              <a:rPr lang="pt-BR" sz="2400" dirty="0"/>
              <a:t> adequado, mas não necessário.</a:t>
            </a:r>
            <a:endParaRPr lang="pt-BR" sz="2400" i="1" dirty="0"/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Indispensável equilíbrio de forças na oitiva de </a:t>
            </a:r>
            <a:r>
              <a:rPr lang="pt-BR" sz="2400" i="1" dirty="0"/>
              <a:t>amici curiae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i="1" dirty="0"/>
              <a:t>Qualidade</a:t>
            </a:r>
            <a:r>
              <a:rPr lang="pt-BR" sz="2400" dirty="0"/>
              <a:t> da motivação e </a:t>
            </a:r>
            <a:r>
              <a:rPr lang="pt-BR" sz="2400" i="1" dirty="0"/>
              <a:t>amicus curiae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400" dirty="0"/>
              <a:t>N</a:t>
            </a:r>
            <a:r>
              <a:rPr lang="pt-BR" sz="2400" i="1" dirty="0"/>
              <a:t>ecessária</a:t>
            </a:r>
            <a:r>
              <a:rPr lang="pt-BR" sz="2400" dirty="0"/>
              <a:t> interpretação </a:t>
            </a:r>
            <a:r>
              <a:rPr lang="pt-BR" sz="2400" i="1" dirty="0"/>
              <a:t>ampliativa</a:t>
            </a:r>
            <a:r>
              <a:rPr lang="pt-BR" sz="2400" dirty="0"/>
              <a:t> dos §§ 1º e 3º do 138:</a:t>
            </a:r>
          </a:p>
          <a:p>
            <a:pPr marL="857250" lvl="2" indent="-457200"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i="1" dirty="0"/>
              <a:t>Amicus curiae</a:t>
            </a:r>
            <a:r>
              <a:rPr lang="pt-BR" sz="2400" dirty="0"/>
              <a:t> tem legitimidade para recorrer em prol do interesse que justifica a sua intervenção (art. 996 par. ún)</a:t>
            </a:r>
          </a:p>
          <a:p>
            <a:pPr marL="342900" lvl="1" indent="-342900">
              <a:buClr>
                <a:srgbClr val="C00000"/>
              </a:buClr>
              <a:buFont typeface="Wingdings" panose="05000000000000000000" pitchFamily="2" charset="2"/>
              <a:buChar char="q"/>
            </a:pPr>
            <a:endParaRPr lang="pt-BR" sz="2400" i="1" dirty="0"/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49496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7430" y="1"/>
            <a:ext cx="9151430" cy="1196751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Polemizando</a:t>
            </a: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36006" y="1212843"/>
            <a:ext cx="9107994" cy="5711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5143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Nulidade dos indexadores jurisprudenciais formados sem </a:t>
            </a:r>
            <a:r>
              <a:rPr lang="pt-BR" sz="2800" i="1" dirty="0"/>
              <a:t>devido </a:t>
            </a:r>
            <a:r>
              <a:rPr lang="pt-BR" sz="2800" dirty="0"/>
              <a:t>processo em contraditório com </a:t>
            </a:r>
            <a:r>
              <a:rPr lang="pt-BR" sz="2800" i="1" dirty="0"/>
              <a:t>amicus curiae</a:t>
            </a:r>
            <a:r>
              <a:rPr lang="pt-BR" sz="2800" dirty="0"/>
              <a:t> </a:t>
            </a:r>
            <a:r>
              <a:rPr lang="pt-BR" sz="2800" b="1" dirty="0">
                <a:solidFill>
                  <a:srgbClr val="FF0000"/>
                </a:solidFill>
              </a:rPr>
              <a:t>?</a:t>
            </a:r>
            <a:endParaRPr lang="pt-BR" sz="2800" dirty="0">
              <a:solidFill>
                <a:srgbClr val="FF0000"/>
              </a:solidFill>
            </a:endParaRP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A vinculação a uma dada solução jurídica não depende de “devido processo legal”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  <a:r>
              <a:rPr lang="pt-BR" sz="2400" dirty="0"/>
              <a:t> </a:t>
            </a:r>
          </a:p>
          <a:p>
            <a:pPr marL="800100" lvl="1" indent="-342900">
              <a:spcBef>
                <a:spcPts val="500"/>
              </a:spcBef>
              <a:spcAft>
                <a:spcPts val="500"/>
              </a:spcAft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dirty="0"/>
              <a:t>Toda a construção do processo coletivo não pressupõe “representatividade adequada” em função daquela exigência constitucional </a:t>
            </a:r>
            <a:r>
              <a:rPr lang="pt-BR" sz="2400" b="1" dirty="0">
                <a:solidFill>
                  <a:srgbClr val="FF0000"/>
                </a:solidFill>
              </a:rPr>
              <a:t>?</a:t>
            </a:r>
          </a:p>
          <a:p>
            <a:pPr marL="171450" indent="-457200">
              <a:spcBef>
                <a:spcPts val="500"/>
              </a:spcBef>
              <a:spcAft>
                <a:spcPts val="500"/>
              </a:spcAft>
              <a:buClr>
                <a:srgbClr val="C00000"/>
              </a:buClr>
              <a:buFont typeface="Wingdings" panose="05000000000000000000" pitchFamily="2" charset="2"/>
              <a:buChar char="q"/>
            </a:pPr>
            <a:r>
              <a:rPr lang="pt-BR" sz="2800" dirty="0"/>
              <a:t>Tão importante quanto estudar os </a:t>
            </a:r>
            <a:r>
              <a:rPr lang="pt-BR" sz="2800" i="1" u="sng" dirty="0"/>
              <a:t>efeitos</a:t>
            </a:r>
            <a:r>
              <a:rPr lang="pt-BR" sz="2800" dirty="0"/>
              <a:t> (as consequências) dos </a:t>
            </a:r>
            <a:r>
              <a:rPr lang="pt-BR" sz="2800" i="1" dirty="0"/>
              <a:t>indexadores jurisprudenciais</a:t>
            </a:r>
            <a:r>
              <a:rPr lang="pt-BR" sz="2800" dirty="0"/>
              <a:t> é também analisar o </a:t>
            </a:r>
            <a:r>
              <a:rPr lang="pt-BR" sz="2800" i="1" u="sng" dirty="0"/>
              <a:t>modo</a:t>
            </a:r>
            <a:r>
              <a:rPr lang="pt-BR" sz="2800" dirty="0"/>
              <a:t> (o </a:t>
            </a:r>
            <a:r>
              <a:rPr lang="pt-BR" sz="2800" i="1" dirty="0"/>
              <a:t>processo/procedimento</a:t>
            </a:r>
            <a:r>
              <a:rPr lang="pt-BR" sz="2800" dirty="0"/>
              <a:t>)</a:t>
            </a:r>
            <a:r>
              <a:rPr lang="pt-BR" sz="2800" i="1" dirty="0"/>
              <a:t> </a:t>
            </a:r>
            <a:r>
              <a:rPr lang="pt-BR" sz="2800" dirty="0"/>
              <a:t>de sua produção</a:t>
            </a:r>
            <a:endParaRPr lang="pt-BR" sz="2400" dirty="0"/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7317664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877</TotalTime>
  <Words>743</Words>
  <Application>Microsoft Office PowerPoint</Application>
  <PresentationFormat>Apresentação na tela (4:3)</PresentationFormat>
  <Paragraphs>91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Design padrão</vt:lpstr>
      <vt:lpstr>Representatividade adequada, amicus curiae e audiências públicas</vt:lpstr>
      <vt:lpstr>Origens do amicus curiae</vt:lpstr>
      <vt:lpstr>No Brasil (1)</vt:lpstr>
      <vt:lpstr>No Brasil (2)</vt:lpstr>
      <vt:lpstr>Na atualidade</vt:lpstr>
      <vt:lpstr>Quem pode ser amicus curiae ?</vt:lpstr>
      <vt:lpstr>Como pode atuar o amicus curiae ?</vt:lpstr>
      <vt:lpstr>Amicus curiae e os  indexadores jurisprudenciais</vt:lpstr>
      <vt:lpstr>Polemizando</vt:lpstr>
      <vt:lpstr>Em suma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241</cp:revision>
  <cp:lastPrinted>2019-07-25T21:19:41Z</cp:lastPrinted>
  <dcterms:created xsi:type="dcterms:W3CDTF">2007-03-23T14:32:10Z</dcterms:created>
  <dcterms:modified xsi:type="dcterms:W3CDTF">2019-08-12T19:15:34Z</dcterms:modified>
</cp:coreProperties>
</file>