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0" r:id="rId2"/>
    <p:sldId id="320" r:id="rId3"/>
    <p:sldId id="340" r:id="rId4"/>
    <p:sldId id="351" r:id="rId5"/>
    <p:sldId id="341" r:id="rId6"/>
    <p:sldId id="343" r:id="rId7"/>
    <p:sldId id="345" r:id="rId8"/>
    <p:sldId id="346" r:id="rId9"/>
    <p:sldId id="350" r:id="rId10"/>
    <p:sldId id="347" r:id="rId11"/>
    <p:sldId id="348" r:id="rId12"/>
    <p:sldId id="349" r:id="rId13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234"/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27/11/2017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27/11/2017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6" y="4716696"/>
            <a:ext cx="5438767" cy="4467702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1" y="2"/>
            <a:ext cx="9151429" cy="188927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Participação dos Advogados no Sistema de Precedentes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07504" y="2348880"/>
            <a:ext cx="9036496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BF9A2EF-CEAB-47DD-B01E-1E6D940817DD}"/>
              </a:ext>
            </a:extLst>
          </p:cNvPr>
          <p:cNvSpPr/>
          <p:nvPr/>
        </p:nvSpPr>
        <p:spPr>
          <a:xfrm>
            <a:off x="0" y="162880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XXIII CONFERÊNCIA NACIONAL DA ADVOCACIA BRASILEIRA</a:t>
            </a: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</a:rPr>
              <a:t>São Paulo, SP, 28 de novembro de 2017</a:t>
            </a:r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endParaRPr lang="en-US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chemeClr val="accent2">
                    <a:lumMod val="75000"/>
                  </a:schemeClr>
                </a:solidFill>
              </a:rPr>
              <a:t>Cassio Scarpinella Bueno</a:t>
            </a:r>
            <a:endParaRPr lang="en-US" altLang="pt-BR" sz="2400" b="1" dirty="0">
              <a:solidFill>
                <a:srgbClr val="C00000"/>
              </a:solidFill>
              <a:hlinkClick r:id="rId2"/>
            </a:endParaRP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Considerações finais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12843"/>
            <a:ext cx="9107994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Nulidade do precedente formado sem </a:t>
            </a:r>
            <a:r>
              <a:rPr lang="pt-BR" sz="2800" i="1" dirty="0"/>
              <a:t>devido </a:t>
            </a:r>
            <a:r>
              <a:rPr lang="pt-BR" sz="2800" dirty="0"/>
              <a:t>processo em contraditório com </a:t>
            </a:r>
            <a:r>
              <a:rPr lang="pt-BR" sz="2800" i="1" dirty="0"/>
              <a:t>amicus curiae</a:t>
            </a:r>
            <a:r>
              <a:rPr lang="pt-BR" sz="2800" dirty="0"/>
              <a:t> </a:t>
            </a:r>
            <a:r>
              <a:rPr lang="pt-BR" sz="2800" b="1" dirty="0">
                <a:solidFill>
                  <a:srgbClr val="FF0000"/>
                </a:solidFill>
              </a:rPr>
              <a:t>?</a:t>
            </a:r>
            <a:endParaRPr lang="pt-BR" sz="2800" dirty="0">
              <a:solidFill>
                <a:srgbClr val="FF0000"/>
              </a:solidFill>
            </a:endParaRP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 vinculação a uma dada solução jurídica não depende de “devido processo legal”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  <a:r>
              <a:rPr lang="pt-BR" sz="2400" dirty="0"/>
              <a:t> 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Processo coletivo não pressupõe “representatividade adequada” em função daquela exigência constitucional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Ou, simplesmente, o precedente não pode vincular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</a:p>
          <a:p>
            <a:pPr marL="17145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 doutrina (brasileira) do “precedente” deve envolver o modo (o </a:t>
            </a:r>
            <a:r>
              <a:rPr lang="pt-BR" sz="2800" i="1" dirty="0"/>
              <a:t>processo</a:t>
            </a:r>
            <a:r>
              <a:rPr lang="pt-BR" sz="2800" dirty="0"/>
              <a:t>)</a:t>
            </a:r>
            <a:r>
              <a:rPr lang="pt-BR" sz="2800" i="1" dirty="0"/>
              <a:t> </a:t>
            </a:r>
            <a:r>
              <a:rPr lang="pt-BR" sz="2800" dirty="0"/>
              <a:t>de sua produção</a:t>
            </a:r>
            <a:endParaRPr lang="en-US" sz="2800" dirty="0"/>
          </a:p>
          <a:p>
            <a:pPr marL="17145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Concretizando o “modelo constitucional do direito processual civil”</a:t>
            </a: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Fisca</a:t>
            </a:r>
            <a:r>
              <a:rPr lang="en-US" sz="2400" b="1" dirty="0"/>
              <a:t>IS</a:t>
            </a:r>
            <a:r>
              <a:rPr lang="en-US" sz="2400" dirty="0"/>
              <a:t> da ordem jurídica</a:t>
            </a:r>
          </a:p>
          <a:p>
            <a:pPr marL="171450" indent="-4572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604083"/>
            <a:ext cx="64250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000" b="1" kern="0" dirty="0">
                <a:solidFill>
                  <a:srgbClr val="FF0000"/>
                </a:solidFill>
                <a:latin typeface="+mj-l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000" b="1" kern="0" dirty="0">
                <a:solidFill>
                  <a:srgbClr val="C00000"/>
                </a:solidFill>
                <a:latin typeface="+mj-l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+mj-l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FF0000"/>
                </a:solidFill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187994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FF0000"/>
                </a:solidFill>
              </a:rPr>
              <a:t>Muito obrigado !!!!</a:t>
            </a:r>
            <a:endParaRPr lang="pt-BR" sz="4000" b="1" kern="0" dirty="0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" name="Picture 2" descr="http://images.livrariasaraiva.com.br/imagemnet/imagem.aspx/?pro_id=9416826&amp;qld=90&amp;l=430&amp;a=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34" y="1036784"/>
            <a:ext cx="3453834" cy="448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images.livrariasaraiva.com.br/imagemnet/imagem.aspx/?pro_id=9416306&amp;qld=90&amp;l=430&amp;a=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036784"/>
            <a:ext cx="3096344" cy="448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65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724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Os “precedentes” do direito brasileiro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288" y="1124744"/>
            <a:ext cx="9107994" cy="51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Art. 927: referenciais do que 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deve ser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compreendido como 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precedente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 direito brasileiro</a:t>
            </a:r>
          </a:p>
          <a:p>
            <a:pPr marL="1200150" lvl="1" indent="-457200" algn="just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Aplicações: Tutela de evidência (311 II); I</a:t>
            </a:r>
            <a:r>
              <a:rPr lang="pt-BR" sz="2400" dirty="0"/>
              <a:t>mprocedência liminar do pedido (332); Dispensa de remessa necessária (496 § 4º); Atuação monocrática do relator (932); Julgamento monocrático de conflito de competência (955 par ún); Reclamação (988); Desistência da ação (1040 §§ 1º a 3º)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“julgamento de casos repetitivos” (928) </a:t>
            </a:r>
          </a:p>
          <a:p>
            <a:pPr marL="457200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de formação dos precedentes</a:t>
            </a:r>
          </a:p>
          <a:p>
            <a:pPr marL="1200150" lvl="1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aralelo com o </a:t>
            </a:r>
            <a:r>
              <a:rPr 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legislativo</a:t>
            </a:r>
          </a:p>
          <a:p>
            <a:pPr marL="1200150" lvl="1" indent="-457200">
              <a:lnSpc>
                <a:spcPts val="3100"/>
              </a:lnSpc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alavra de ordem: </a:t>
            </a:r>
            <a:r>
              <a:rPr 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participação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197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i="1" dirty="0">
                <a:solidFill>
                  <a:srgbClr val="FF0000"/>
                </a:solidFill>
              </a:rPr>
              <a:t>Amicus curiae</a:t>
            </a:r>
            <a:r>
              <a:rPr lang="pt-BR" sz="3600" b="1" dirty="0">
                <a:solidFill>
                  <a:srgbClr val="FF0000"/>
                </a:solidFill>
              </a:rPr>
              <a:t> no Brasil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80729"/>
            <a:ext cx="9216514" cy="556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+mn-lt"/>
                <a:cs typeface="Calibri" panose="020F0502020204030204" pitchFamily="34" charset="0"/>
              </a:rPr>
              <a:t>Generalização do instituto pelo art. 138 do CPC/2015 a partir de específicas previsões  legislativas</a:t>
            </a:r>
          </a:p>
          <a:p>
            <a:pPr marL="799200" lvl="1" indent="-457200">
              <a:lnSpc>
                <a:spcPts val="31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+mn-lt"/>
                <a:cs typeface="Calibri" panose="020F0502020204030204" pitchFamily="34" charset="0"/>
              </a:rPr>
              <a:t>Concretização do contraditório</a:t>
            </a:r>
          </a:p>
          <a:p>
            <a:pPr marL="799200" lvl="1" indent="-457200">
              <a:lnSpc>
                <a:spcPts val="31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+mn-lt"/>
                <a:cs typeface="Calibri" panose="020F0502020204030204" pitchFamily="34" charset="0"/>
              </a:rPr>
              <a:t>A “sociedade” e o </a:t>
            </a:r>
            <a:r>
              <a:rPr lang="pt-BR" sz="2400" i="1" dirty="0">
                <a:latin typeface="+mn-lt"/>
                <a:cs typeface="Calibri" panose="020F0502020204030204" pitchFamily="34" charset="0"/>
              </a:rPr>
              <a:t>amicus curiae</a:t>
            </a:r>
            <a:r>
              <a:rPr lang="pt-BR" sz="2400" dirty="0">
                <a:latin typeface="+mn-lt"/>
                <a:cs typeface="Calibri" panose="020F0502020204030204" pitchFamily="34" charset="0"/>
              </a:rPr>
              <a:t>:</a:t>
            </a:r>
            <a:r>
              <a:rPr lang="pt-BR" sz="2400" i="1" dirty="0">
                <a:latin typeface="+mn-lt"/>
                <a:cs typeface="Calibri" panose="020F0502020204030204" pitchFamily="34" charset="0"/>
              </a:rPr>
              <a:t> </a:t>
            </a:r>
            <a:r>
              <a:rPr lang="pt-BR" sz="2400" dirty="0">
                <a:latin typeface="+mn-lt"/>
                <a:cs typeface="Calibri" panose="020F0502020204030204" pitchFamily="34" charset="0"/>
              </a:rPr>
              <a:t>a “representatividade adequada”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+mn-lt"/>
              </a:rPr>
              <a:t>Legitimação das decisões por duplo aspecto:</a:t>
            </a:r>
          </a:p>
          <a:p>
            <a:pPr marL="799200" lvl="1" indent="-457200">
              <a:lnSpc>
                <a:spcPts val="31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+mn-lt"/>
              </a:rPr>
              <a:t>Tessitura aberta do </a:t>
            </a:r>
            <a:r>
              <a:rPr lang="pt-BR" sz="2400" i="1" dirty="0">
                <a:latin typeface="+mn-lt"/>
              </a:rPr>
              <a:t>texto</a:t>
            </a:r>
            <a:r>
              <a:rPr lang="pt-BR" sz="2400" dirty="0">
                <a:latin typeface="+mn-lt"/>
              </a:rPr>
              <a:t> jurídico e necessidade de sua </a:t>
            </a:r>
            <a:r>
              <a:rPr lang="pt-BR" sz="2400" i="1" dirty="0">
                <a:latin typeface="+mn-lt"/>
              </a:rPr>
              <a:t>interpretação</a:t>
            </a:r>
            <a:r>
              <a:rPr lang="pt-BR" sz="2400" dirty="0">
                <a:latin typeface="+mn-lt"/>
              </a:rPr>
              <a:t> também diante de sua compreensão </a:t>
            </a:r>
            <a:r>
              <a:rPr lang="pt-BR" sz="2400" i="1" dirty="0">
                <a:latin typeface="+mn-lt"/>
              </a:rPr>
              <a:t>social</a:t>
            </a:r>
            <a:r>
              <a:rPr lang="pt-BR" sz="2400" dirty="0">
                <a:latin typeface="+mn-lt"/>
              </a:rPr>
              <a:t> (e não pessoal do magistrado)</a:t>
            </a:r>
          </a:p>
          <a:p>
            <a:pPr marL="799200" lvl="1" indent="-457200">
              <a:lnSpc>
                <a:spcPts val="31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+mn-lt"/>
              </a:rPr>
              <a:t>Efeitos “vinculantes” (ou similares)</a:t>
            </a:r>
          </a:p>
          <a:p>
            <a:pPr marL="1199250" lvl="2" indent="-457200">
              <a:lnSpc>
                <a:spcPts val="31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Ressalva crítica</a:t>
            </a:r>
            <a:endParaRPr lang="pt-BR" sz="2400" dirty="0">
              <a:latin typeface="+mn-lt"/>
            </a:endParaRP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i="1" dirty="0">
                <a:latin typeface="+mn-lt"/>
              </a:rPr>
              <a:t>Amicus curiae</a:t>
            </a:r>
            <a:r>
              <a:rPr lang="pt-BR" sz="2800" dirty="0">
                <a:latin typeface="+mn-lt"/>
              </a:rPr>
              <a:t> como sujeito processual apto a desempenhar esse papel</a:t>
            </a: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O papel da OAB e do advogado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80729"/>
            <a:ext cx="9216514" cy="544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000" b="1" dirty="0"/>
              <a:t>Art. 133 CF.</a:t>
            </a:r>
            <a:r>
              <a:rPr lang="pt-BR" sz="2000" dirty="0"/>
              <a:t> O advogado é indispensável à administração da justiça, sendo inviolável por seus atos e manifestações no exercício da profissão, nos limites da lei.</a:t>
            </a:r>
            <a:endParaRPr lang="pt-BR" sz="2000" dirty="0">
              <a:latin typeface="+mn-lt"/>
              <a:cs typeface="Calibri" panose="020F0502020204030204" pitchFamily="34" charset="0"/>
            </a:endParaRPr>
          </a:p>
          <a:p>
            <a:pPr marL="457200" indent="-457200">
              <a:lnSpc>
                <a:spcPts val="3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000" b="1" dirty="0">
                <a:latin typeface="+mn-lt"/>
              </a:rPr>
              <a:t>Art. 44 EAOAB.</a:t>
            </a:r>
            <a:r>
              <a:rPr lang="pt-BR" sz="2000" dirty="0">
                <a:latin typeface="+mn-lt"/>
              </a:rPr>
              <a:t> </a:t>
            </a:r>
            <a:r>
              <a:rPr lang="pt-BR" sz="2000" dirty="0"/>
              <a:t>A Ordem dos Advogados do Brasil (OAB), serviço público, dotada de personalidade jurídica e forma federativa, tem por finalidade:</a:t>
            </a:r>
          </a:p>
          <a:p>
            <a:pPr marL="1200150" lvl="1" indent="-457200">
              <a:lnSpc>
                <a:spcPts val="3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000" dirty="0"/>
              <a:t>I - defender a Constituição, a ordem jurídica do Estado democrático de direito, os direitos humanos, a justiça social, e pugnar pela boa aplicação das leis, pela rápida administração da justiça e pelo aperfeiçoamento da cultura e das instituições jurídicas;</a:t>
            </a:r>
          </a:p>
          <a:p>
            <a:pPr marL="1200150" lvl="1" indent="-457200">
              <a:lnSpc>
                <a:spcPts val="3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000" dirty="0"/>
              <a:t>II - promover, com exclusividade, a representação, a defesa, a seleção e a disciplina dos advogados em toda a República Federativa do Brasil.</a:t>
            </a:r>
            <a:endParaRPr lang="pt-BR" sz="2000" dirty="0">
              <a:latin typeface="+mn-lt"/>
            </a:endParaRPr>
          </a:p>
          <a:p>
            <a:pPr marL="457200" indent="-457200">
              <a:lnSpc>
                <a:spcPts val="3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altLang="pt-BR" sz="2000" dirty="0">
                <a:latin typeface="+mn-lt"/>
              </a:rPr>
              <a:t>OAB </a:t>
            </a:r>
            <a:r>
              <a:rPr lang="en-US" altLang="pt-BR" sz="2000" dirty="0" err="1">
                <a:latin typeface="+mn-lt"/>
              </a:rPr>
              <a:t>como</a:t>
            </a:r>
            <a:r>
              <a:rPr lang="en-US" altLang="pt-BR" sz="2000" dirty="0">
                <a:latin typeface="+mn-lt"/>
              </a:rPr>
              <a:t> candidate a </a:t>
            </a:r>
            <a:r>
              <a:rPr lang="en-US" altLang="pt-BR" sz="2000" i="1" dirty="0">
                <a:latin typeface="+mn-lt"/>
              </a:rPr>
              <a:t>amicus curiae</a:t>
            </a:r>
            <a:endParaRPr lang="en-US" altLang="pt-BR" sz="2000" dirty="0">
              <a:latin typeface="+mn-lt"/>
            </a:endParaRPr>
          </a:p>
          <a:p>
            <a:pPr marL="457200" indent="-457200">
              <a:lnSpc>
                <a:spcPts val="3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altLang="pt-BR" sz="2000" dirty="0">
                <a:latin typeface="+mn-lt"/>
              </a:rPr>
              <a:t>O </a:t>
            </a:r>
            <a:r>
              <a:rPr lang="en-US" altLang="pt-BR" sz="2000" dirty="0" err="1">
                <a:latin typeface="+mn-lt"/>
              </a:rPr>
              <a:t>advogado</a:t>
            </a:r>
            <a:r>
              <a:rPr lang="en-US" altLang="pt-BR" sz="2000" dirty="0">
                <a:latin typeface="+mn-lt"/>
              </a:rPr>
              <a:t> e </a:t>
            </a:r>
            <a:r>
              <a:rPr lang="en-US" altLang="pt-BR" sz="2000" dirty="0" err="1">
                <a:latin typeface="+mn-lt"/>
              </a:rPr>
              <a:t>sua</a:t>
            </a:r>
            <a:r>
              <a:rPr lang="en-US" altLang="pt-BR" sz="2000" dirty="0">
                <a:latin typeface="+mn-lt"/>
              </a:rPr>
              <a:t> </a:t>
            </a:r>
            <a:r>
              <a:rPr lang="en-US" altLang="pt-BR" sz="2000" dirty="0" err="1">
                <a:latin typeface="+mn-lt"/>
              </a:rPr>
              <a:t>missão</a:t>
            </a:r>
            <a:endParaRPr lang="pt-BR" altLang="pt-BR" sz="2000" dirty="0">
              <a:latin typeface="+mn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239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Formação dos precedentes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56289" y="1221715"/>
            <a:ext cx="9107994" cy="354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 necessidade de se viabilizar a </a:t>
            </a:r>
            <a:r>
              <a:rPr lang="pt-BR" sz="2800" i="1" dirty="0"/>
              <a:t>participação</a:t>
            </a:r>
            <a:r>
              <a:rPr lang="pt-BR" sz="2800" dirty="0"/>
              <a:t> na formação do precedente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As audiências públicas como </a:t>
            </a:r>
            <a:r>
              <a:rPr lang="pt-BR" sz="2800" i="1" dirty="0"/>
              <a:t>locus</a:t>
            </a:r>
            <a:r>
              <a:rPr lang="pt-BR" sz="2800" dirty="0"/>
              <a:t> adequado para oitiva do </a:t>
            </a:r>
            <a:r>
              <a:rPr lang="pt-BR" sz="2800" i="1" dirty="0" err="1"/>
              <a:t>amicus</a:t>
            </a:r>
            <a:r>
              <a:rPr lang="pt-BR" sz="2800" i="1" dirty="0"/>
              <a:t> </a:t>
            </a:r>
            <a:r>
              <a:rPr lang="pt-BR" sz="2800" i="1" dirty="0" err="1"/>
              <a:t>curiae</a:t>
            </a:r>
            <a:endParaRPr lang="pt-BR" sz="2800" i="1" dirty="0"/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 importância do equilíbrio de forças na oitiva de </a:t>
            </a:r>
            <a:r>
              <a:rPr lang="pt-BR" sz="2800" i="1" dirty="0" err="1"/>
              <a:t>amici</a:t>
            </a:r>
            <a:r>
              <a:rPr lang="pt-BR" sz="2800" i="1" dirty="0"/>
              <a:t> </a:t>
            </a:r>
            <a:r>
              <a:rPr lang="pt-BR" sz="2800" i="1" dirty="0" err="1"/>
              <a:t>curiae</a:t>
            </a:r>
            <a:endParaRPr lang="pt-BR" sz="2800" i="1" dirty="0"/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9496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Fundamentação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-324544" y="1268760"/>
            <a:ext cx="8568952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914400" lvl="1" indent="-4572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 </a:t>
            </a:r>
            <a:r>
              <a:rPr lang="pt-BR" sz="2800" i="1" dirty="0"/>
              <a:t>qualidade</a:t>
            </a:r>
            <a:r>
              <a:rPr lang="pt-BR" sz="2800" dirty="0"/>
              <a:t> da motivação jurisdicional e o </a:t>
            </a:r>
            <a:r>
              <a:rPr lang="pt-BR" sz="2800" i="1" dirty="0"/>
              <a:t>amicus curiae</a:t>
            </a:r>
            <a:endParaRPr lang="pt-BR" sz="2800" dirty="0"/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982 § 2º:</a:t>
            </a:r>
            <a:r>
              <a:rPr lang="pt-BR" sz="2400" b="1" dirty="0"/>
              <a:t> </a:t>
            </a:r>
            <a:r>
              <a:rPr lang="pt-BR" sz="2400" i="1" dirty="0"/>
              <a:t>dever</a:t>
            </a:r>
            <a:r>
              <a:rPr lang="pt-BR" sz="2400" dirty="0"/>
              <a:t> de serem enfrentados </a:t>
            </a:r>
            <a:r>
              <a:rPr lang="pt-BR" sz="2400" i="1" u="sng" dirty="0"/>
              <a:t>todos</a:t>
            </a:r>
            <a:r>
              <a:rPr lang="pt-BR" sz="2400" dirty="0"/>
              <a:t> os argumentos favoráveis ou contrários à fixação da tese jurídica.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Prevalecimento sobre a </a:t>
            </a:r>
            <a:r>
              <a:rPr lang="pt-BR" sz="2400" i="1" dirty="0"/>
              <a:t>restrição</a:t>
            </a:r>
            <a:r>
              <a:rPr lang="pt-BR" sz="2400" dirty="0"/>
              <a:t> do 1038 § 3º (Lei n. 13.256/2016)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b="1" i="1" dirty="0"/>
              <a:t>T</a:t>
            </a:r>
            <a:r>
              <a:rPr lang="pt-BR" sz="2400" b="1" i="1" dirty="0"/>
              <a:t>odos os fundamentos</a:t>
            </a:r>
            <a:r>
              <a:rPr lang="pt-BR" sz="2400" dirty="0"/>
              <a:t> </a:t>
            </a:r>
            <a:r>
              <a:rPr lang="pt-BR" sz="2400" b="1" i="1" dirty="0"/>
              <a:t>suscitados</a:t>
            </a:r>
            <a:r>
              <a:rPr lang="pt-BR" sz="2400" dirty="0"/>
              <a:t> concernentes à tese jurídica discutida, sejam favoráveis ou contrários </a:t>
            </a:r>
            <a:r>
              <a:rPr lang="pt-BR" sz="2400" i="1" dirty="0">
                <a:solidFill>
                  <a:srgbClr val="FF0000"/>
                </a:solidFill>
              </a:rPr>
              <a:t>x</a:t>
            </a:r>
            <a:r>
              <a:rPr lang="pt-BR" sz="2400" dirty="0"/>
              <a:t> </a:t>
            </a:r>
            <a:r>
              <a:rPr lang="pt-BR" sz="2400" b="1" i="1" dirty="0"/>
              <a:t>fundamentos relevantes</a:t>
            </a:r>
            <a:r>
              <a:rPr lang="pt-BR" sz="2400" dirty="0"/>
              <a:t> da tese jurídica </a:t>
            </a:r>
            <a:r>
              <a:rPr lang="pt-BR" sz="2400" b="1" i="1" dirty="0"/>
              <a:t>discutida</a:t>
            </a: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7653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Reflexos recursais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-252536" y="1340769"/>
            <a:ext cx="939653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8001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Necessária interpretação </a:t>
            </a:r>
            <a:r>
              <a:rPr lang="pt-BR" sz="2800" i="1" dirty="0"/>
              <a:t>ampliativa</a:t>
            </a:r>
            <a:r>
              <a:rPr lang="pt-BR" sz="2800" dirty="0"/>
              <a:t> dos §§ 1º e 3º do 138 para além do ED e do IRDR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Ideal: permitir que o </a:t>
            </a:r>
            <a:r>
              <a:rPr lang="pt-BR" sz="2800" i="1" dirty="0"/>
              <a:t>amicus curiae</a:t>
            </a:r>
            <a:r>
              <a:rPr lang="pt-BR" sz="2800" dirty="0"/>
              <a:t> recorra em prol do interesse que justifica a sua intervenção (996 par. ún)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</a:pPr>
            <a:endParaRPr lang="pt-BR" sz="2800" dirty="0"/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pt-BR" sz="2800" dirty="0"/>
          </a:p>
          <a:p>
            <a:pPr algn="ctr" eaLnBrk="1" hangingPunct="1">
              <a:spcBef>
                <a:spcPts val="300"/>
              </a:spcBef>
              <a:spcAft>
                <a:spcPts val="300"/>
              </a:spcAft>
            </a:pPr>
            <a:endParaRPr lang="pt-BR" altLang="pt-BR" sz="24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3852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0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Duas aplicações concretas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40769"/>
            <a:ext cx="9107994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ADI 5492:</a:t>
            </a:r>
            <a:r>
              <a:rPr lang="pt-BR" sz="2800" dirty="0"/>
              <a:t> 985 § 2º e 1.040 IV. </a:t>
            </a:r>
          </a:p>
          <a:p>
            <a:pPr marL="799200" lvl="1" indent="-457200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Se IRDR ou repetitivo “... tiver por objeto questão relativa a prestação de serviço concedido, permitido ou autorizado, o resultado do julgamento será comunicado ao órgão, ao ente ou à agência reguladora competente para fiscalização da efetiva aplicação, por parte dos entes sujeitos a regulação, da tese adotada”.</a:t>
            </a:r>
            <a:endParaRPr lang="pt-BR" sz="2400" baseline="30000" dirty="0"/>
          </a:p>
          <a:p>
            <a:pPr marL="799200" algn="ctr" eaLnBrk="1" hangingPunct="1"/>
            <a:endParaRPr lang="pt-BR" altLang="pt-BR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01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0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</a:rPr>
              <a:t>Duas aplicações concretas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40769"/>
            <a:ext cx="9107994" cy="460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TST e o art. 475-J do CPC de 1973 (</a:t>
            </a:r>
            <a:r>
              <a:rPr lang="pt-BR" sz="2800" b="1" dirty="0"/>
              <a:t>IRR – 1786-24.2015.5.04.0000</a:t>
            </a:r>
            <a:r>
              <a:rPr lang="pt-BR" sz="2800" dirty="0"/>
              <a:t>)</a:t>
            </a:r>
          </a:p>
          <a:p>
            <a:pPr marL="799200" lvl="1" indent="-457200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i="1" dirty="0"/>
              <a:t>A</a:t>
            </a:r>
            <a:r>
              <a:rPr lang="pt-BR" sz="2400" i="1" dirty="0"/>
              <a:t>mici curiae</a:t>
            </a:r>
            <a:r>
              <a:rPr lang="pt-BR" sz="2400" dirty="0"/>
              <a:t>: Confederação Nacional da Indústria (CNI); Confederação Nacional do Sistema Financeiro e Associação Brasileira do Agronegócio (ABAG)</a:t>
            </a:r>
          </a:p>
          <a:p>
            <a:pPr marL="799200" lvl="1" indent="-457200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b="1" dirty="0"/>
              <a:t> </a:t>
            </a:r>
            <a:r>
              <a:rPr lang="pt-BR" sz="2400" dirty="0"/>
              <a:t>Tese: “a multa coercitiva do art. 523, § 1º, do CPC de 2015 (art. 475-J do CPC de 1973) não é compatível com as normas vigentes da CLT por que se rege o processo de trabalho, ao qual não se aplica”. </a:t>
            </a:r>
          </a:p>
          <a:p>
            <a:pPr marL="799200" lvl="1" indent="-457200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11 Ministros vencidos (com 14 votos vencedores), incluindo o Relator e a Revisora.</a:t>
            </a:r>
            <a:endParaRPr lang="pt-BR" sz="2400" baseline="30000" dirty="0"/>
          </a:p>
          <a:p>
            <a:pPr marL="799200" algn="ctr" eaLnBrk="1" hangingPunct="1"/>
            <a:endParaRPr lang="pt-BR" altLang="pt-BR" sz="21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64044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</TotalTime>
  <Words>759</Words>
  <Application>Microsoft Office PowerPoint</Application>
  <PresentationFormat>Apresentação na tela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Light</vt:lpstr>
      <vt:lpstr>Wingdings</vt:lpstr>
      <vt:lpstr>Design padrão</vt:lpstr>
      <vt:lpstr>A Participação dos Advogados no Sistema de Precedentes</vt:lpstr>
      <vt:lpstr>Os “precedentes” do direito brasileiro</vt:lpstr>
      <vt:lpstr>Amicus curiae no Brasil</vt:lpstr>
      <vt:lpstr>O papel da OAB e do advogado</vt:lpstr>
      <vt:lpstr>Formação dos precedentes</vt:lpstr>
      <vt:lpstr>Fundamentação</vt:lpstr>
      <vt:lpstr>Reflexos recursais</vt:lpstr>
      <vt:lpstr>Duas aplicações concretas</vt:lpstr>
      <vt:lpstr>Duas aplicações concretas</vt:lpstr>
      <vt:lpstr>Considerações finais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255</cp:revision>
  <cp:lastPrinted>2017-08-03T21:46:04Z</cp:lastPrinted>
  <dcterms:created xsi:type="dcterms:W3CDTF">2007-03-23T14:32:10Z</dcterms:created>
  <dcterms:modified xsi:type="dcterms:W3CDTF">2017-11-27T12:58:08Z</dcterms:modified>
</cp:coreProperties>
</file>