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0" r:id="rId2"/>
    <p:sldId id="339" r:id="rId3"/>
    <p:sldId id="341" r:id="rId4"/>
    <p:sldId id="321" r:id="rId5"/>
    <p:sldId id="340" r:id="rId6"/>
    <p:sldId id="34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44" r:id="rId16"/>
    <p:sldId id="346" r:id="rId17"/>
    <p:sldId id="345" r:id="rId18"/>
    <p:sldId id="347" r:id="rId19"/>
    <p:sldId id="294" r:id="rId20"/>
    <p:sldId id="348" r:id="rId21"/>
  </p:sldIdLst>
  <p:sldSz cx="9144000" cy="6858000" type="screen4x3"/>
  <p:notesSz cx="6865938" cy="95408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34"/>
    <a:srgbClr val="FE3000"/>
    <a:srgbClr val="3A2C00"/>
    <a:srgbClr val="D02800"/>
    <a:srgbClr val="463500"/>
    <a:srgbClr val="663300"/>
    <a:srgbClr val="FF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9431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1CA60BC7-EA36-49C2-99DA-91F6FCF67A06}" type="datetimeFigureOut">
              <a:rPr lang="pt-BR" smtClean="0"/>
              <a:t>19/02/2019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9431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DB185F30-E168-4037-9A7D-F7DF881A02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58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431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F47A31FC-5FAA-4BA6-A104-22C6EF93FD36}" type="datetimeFigureOut">
              <a:rPr lang="pt-BR" smtClean="0"/>
              <a:t>19/02/2019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717550"/>
            <a:ext cx="4767262" cy="357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7" tIns="45303" rIns="90607" bIns="45303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279" y="4532674"/>
            <a:ext cx="5493384" cy="4293394"/>
          </a:xfrm>
          <a:prstGeom prst="rect">
            <a:avLst/>
          </a:prstGeom>
        </p:spPr>
        <p:txBody>
          <a:bodyPr vert="horz" lIns="90607" tIns="45303" rIns="90607" bIns="4530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431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DBFB4160-003B-44D4-A306-3E8058613C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09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7562-9F8B-4E18-A59C-F4746134AF8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7658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294-D640-4161-9C15-6D613B158C9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1217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5303-A126-4ED9-A160-4761DDE3D85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222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5A82-FD4A-4178-A50E-CDBBCB644ED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039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F62C-E0FF-4A7D-991B-FCBCB3B903C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485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F93B4-086F-4533-914F-01956722E5F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160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BF7E-7321-484C-89B3-3E5E3EE414F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2169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5D92-756F-4866-95E2-848CF862967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507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E0F3-98E3-47E5-9545-44F90C2BBBC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9856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14DC-82EA-4987-B374-54FDCB1B9DC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86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5D5D-D045-4B32-A03E-A4BE2B0D774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694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19B8AB-FD0F-4476-85B6-843375BF270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arpinellabuen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6" y="1"/>
            <a:ext cx="9107994" cy="1443658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AGRAVO DE INSTRUMENTO</a:t>
            </a:r>
            <a:br>
              <a:rPr lang="pt-BR" sz="3600" b="1" dirty="0">
                <a:solidFill>
                  <a:srgbClr val="C00000"/>
                </a:solidFill>
              </a:rPr>
            </a:br>
            <a:r>
              <a:rPr lang="pt-BR" sz="2700" b="1" dirty="0">
                <a:solidFill>
                  <a:schemeClr val="bg1">
                    <a:lumMod val="50000"/>
                  </a:schemeClr>
                </a:solidFill>
              </a:rPr>
              <a:t>na mais recente jurisprudência do STJ: </a:t>
            </a:r>
            <a:br>
              <a:rPr lang="pt-BR" sz="27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700" b="1" dirty="0">
                <a:solidFill>
                  <a:schemeClr val="bg1">
                    <a:lumMod val="50000"/>
                  </a:schemeClr>
                </a:solidFill>
              </a:rPr>
              <a:t>seu impacto na prática forense</a:t>
            </a: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251520" y="1715738"/>
            <a:ext cx="878497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 eaLnBrk="1" hangingPunct="1"/>
            <a:endParaRPr lang="en-US" alt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r>
              <a:rPr lang="en-US" altLang="pt-BR" sz="2400" b="1" dirty="0">
                <a:solidFill>
                  <a:schemeClr val="bg1">
                    <a:lumMod val="50000"/>
                  </a:schemeClr>
                </a:solidFill>
              </a:rPr>
              <a:t>Associação dos Advogados de São Paulo</a:t>
            </a:r>
            <a:endParaRPr lang="en-US" altLang="pt-BR" sz="2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/>
            <a:endParaRPr lang="en-US" altLang="pt-B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en-US" altLang="pt-B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r>
              <a:rPr lang="en-US" altLang="pt-BR" sz="2400" b="1" dirty="0">
                <a:solidFill>
                  <a:srgbClr val="0070C0"/>
                </a:solidFill>
              </a:rPr>
              <a:t>São Paulo, SP, 20 de fevereiro de 2019</a:t>
            </a:r>
            <a:endParaRPr lang="pt-BR" altLang="pt-BR" sz="2400" b="1" dirty="0">
              <a:solidFill>
                <a:srgbClr val="0070C0"/>
              </a:solidFill>
            </a:endParaRPr>
          </a:p>
          <a:p>
            <a:pPr algn="ctr" eaLnBrk="1" hangingPunct="1"/>
            <a:endParaRPr lang="pt-BR" alt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pt-BR" alt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r>
              <a:rPr lang="pt-BR" altLang="pt-BR" sz="2800" b="1" dirty="0">
                <a:solidFill>
                  <a:schemeClr val="bg1">
                    <a:lumMod val="50000"/>
                  </a:schemeClr>
                </a:solidFill>
              </a:rPr>
              <a:t>Cassio Scarpinella Bueno</a:t>
            </a:r>
            <a:endParaRPr lang="en-US" altLang="pt-BR" sz="2000" b="1" dirty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 algn="ctr" eaLnBrk="1" hangingPunct="1"/>
            <a:r>
              <a:rPr lang="en-US" altLang="pt-BR" sz="2000" b="1" dirty="0">
                <a:solidFill>
                  <a:srgbClr val="FF0000"/>
                </a:solidFill>
              </a:rPr>
              <a:t>www.scarpinellabueno.com</a:t>
            </a:r>
          </a:p>
          <a:p>
            <a:pPr algn="ctr" eaLnBrk="1" hangingPunct="1"/>
            <a:r>
              <a:rPr lang="en-US" altLang="pt-BR" sz="2000" b="1" dirty="0">
                <a:solidFill>
                  <a:srgbClr val="C00000"/>
                </a:solidFill>
              </a:rPr>
              <a:t>www.facebook.com/cassioscarpinellabueno</a:t>
            </a:r>
            <a:endParaRPr lang="pt-BR" altLang="pt-BR" sz="2000" b="1" dirty="0">
              <a:solidFill>
                <a:srgbClr val="C00000"/>
              </a:solidFill>
            </a:endParaRPr>
          </a:p>
          <a:p>
            <a:pPr algn="ctr" eaLnBrk="1" hangingPunct="1"/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87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(3)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900" dirty="0"/>
              <a:t> </a:t>
            </a:r>
            <a:r>
              <a:rPr lang="pt-BR" sz="3200" dirty="0"/>
              <a:t>2- Ao restringir a recorribilidade das decisões interlocutórias proferidas na fase de conhecimento do procedimento comum e dos procedimentos especiais, exceção feita ao inventário, </a:t>
            </a:r>
            <a:r>
              <a:rPr lang="pt-BR" sz="3200" dirty="0">
                <a:solidFill>
                  <a:srgbClr val="0070C0"/>
                </a:solidFill>
              </a:rPr>
              <a:t>pretendeu o legislador salvaguardar apenas as “situações que, realmente, não podem aguardar rediscussão futura em eventual recurso de apelação”</a:t>
            </a:r>
            <a:r>
              <a:rPr lang="pt-BR" sz="3200" dirty="0"/>
              <a:t>.</a:t>
            </a:r>
            <a:endParaRPr lang="pt-BR" sz="3600" dirty="0"/>
          </a:p>
          <a:p>
            <a:pPr>
              <a:buClr>
                <a:schemeClr val="bg1">
                  <a:lumMod val="50000"/>
                </a:schemeClr>
              </a:buClr>
            </a:pPr>
            <a:endParaRPr lang="pt-BR" sz="2800" dirty="0"/>
          </a:p>
          <a:p>
            <a:pPr algn="ctr" eaLnBrk="1" hangingPunct="1"/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46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(4)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000" dirty="0"/>
              <a:t> 3- A </a:t>
            </a:r>
            <a:r>
              <a:rPr lang="pt-BR" sz="3000" dirty="0">
                <a:solidFill>
                  <a:srgbClr val="0070C0"/>
                </a:solidFill>
              </a:rPr>
              <a:t>enunciação</a:t>
            </a:r>
            <a:r>
              <a:rPr lang="pt-BR" sz="3000" dirty="0"/>
              <a:t>, em rol pretensamente exaustivo, das hipóteses em que o agravo de instrumento seria cabível revela-se, na esteira da majoritária doutrina e jurisprudência, </a:t>
            </a:r>
            <a:r>
              <a:rPr lang="pt-BR" sz="3000" dirty="0">
                <a:solidFill>
                  <a:srgbClr val="0070C0"/>
                </a:solidFill>
              </a:rPr>
              <a:t>insuficiente e em desconformidade com as normas fundamentais do processo civil</a:t>
            </a:r>
            <a:r>
              <a:rPr lang="pt-BR" sz="3000" dirty="0"/>
              <a:t>, na medida em que </a:t>
            </a:r>
            <a:r>
              <a:rPr lang="pt-BR" sz="3000" dirty="0">
                <a:solidFill>
                  <a:srgbClr val="0070C0"/>
                </a:solidFill>
              </a:rPr>
              <a:t>sobrevivem questões urgentes fora da lista do art. 1.015 do CPC</a:t>
            </a:r>
            <a:r>
              <a:rPr lang="pt-BR" sz="3000" dirty="0"/>
              <a:t> e que tornam inviável a interpretação de que o referido rol seria absolutamente taxativo e que deveria ser lido de modo restritivo.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pt-BR" sz="2800" dirty="0"/>
          </a:p>
          <a:p>
            <a:pPr algn="ctr" eaLnBrk="1" hangingPunct="1"/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37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(5)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800" dirty="0"/>
              <a:t> 4- A tese de que o </a:t>
            </a:r>
            <a:r>
              <a:rPr lang="pt-BR" sz="2800" dirty="0">
                <a:solidFill>
                  <a:srgbClr val="0070C0"/>
                </a:solidFill>
              </a:rPr>
              <a:t>rol</a:t>
            </a:r>
            <a:r>
              <a:rPr lang="pt-BR" sz="2800" dirty="0"/>
              <a:t> do art. 1.015 do CPC seria </a:t>
            </a:r>
            <a:r>
              <a:rPr lang="pt-BR" sz="2800" dirty="0">
                <a:solidFill>
                  <a:srgbClr val="0070C0"/>
                </a:solidFill>
              </a:rPr>
              <a:t>taxativo</a:t>
            </a:r>
            <a:r>
              <a:rPr lang="pt-BR" sz="2800" dirty="0"/>
              <a:t>, mas admitiria </a:t>
            </a:r>
            <a:r>
              <a:rPr lang="pt-BR" sz="2800" dirty="0">
                <a:solidFill>
                  <a:srgbClr val="0070C0"/>
                </a:solidFill>
              </a:rPr>
              <a:t>interpretações extensivas ou analógicas</a:t>
            </a:r>
            <a:r>
              <a:rPr lang="pt-BR" sz="2800" dirty="0"/>
              <a:t>, mostra-se igualmente ineficaz para a conferir ao referido dispositivo uma interpretação em sintonia com as normas fundamentais do processo civil, seja porque ainda remanescerão hipóteses em que não será possível extrair o cabimento do agravo das situações enunciadas no rol, seja porque o uso da interpretação extensiva ou da analogia pode desnaturar a essência de institutos jurídicos ontologicamente distintos.</a:t>
            </a:r>
          </a:p>
          <a:p>
            <a:pPr algn="ctr" eaLnBrk="1" hangingPunct="1"/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90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(6)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5- A tese de que o </a:t>
            </a:r>
            <a:r>
              <a:rPr lang="pt-BR" sz="3200" dirty="0">
                <a:solidFill>
                  <a:srgbClr val="0070C0"/>
                </a:solidFill>
              </a:rPr>
              <a:t>rol</a:t>
            </a:r>
            <a:r>
              <a:rPr lang="pt-BR" sz="3200" dirty="0"/>
              <a:t> do art. 1.015 do CPC seria meramente </a:t>
            </a:r>
            <a:r>
              <a:rPr lang="pt-BR" sz="3200" dirty="0">
                <a:solidFill>
                  <a:srgbClr val="0070C0"/>
                </a:solidFill>
              </a:rPr>
              <a:t>exemplificativo</a:t>
            </a:r>
            <a:r>
              <a:rPr lang="pt-BR" sz="3200" dirty="0"/>
              <a:t>, por sua vez, resultaria na repristinação do regime recursal das interlocutórias que vigorava no CPC/73 e que fora conscientemente modificado pelo legislador do novo CPC, de modo que estaria o Poder Judiciário, nessa hipótese, substituindo a atividade e a vontade expressamente externada pelo Poder Legislativo.</a:t>
            </a:r>
          </a:p>
          <a:p>
            <a:pPr algn="ctr" eaLnBrk="1" hangingPunct="1"/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3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(7)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6- Assim, nos termos do art. 1.036 e seguintes do CPC/2015, fixa-se a seguinte </a:t>
            </a:r>
            <a:r>
              <a:rPr lang="pt-BR" sz="3200" dirty="0">
                <a:solidFill>
                  <a:srgbClr val="0070C0"/>
                </a:solidFill>
              </a:rPr>
              <a:t>tese</a:t>
            </a:r>
            <a:r>
              <a:rPr lang="pt-BR" sz="3200" dirty="0"/>
              <a:t> jurídica: </a:t>
            </a:r>
            <a:r>
              <a:rPr lang="pt-BR" sz="3200" dirty="0">
                <a:solidFill>
                  <a:srgbClr val="0070C0"/>
                </a:solidFill>
              </a:rPr>
              <a:t>O rol do art. 1.015 do CPC é de taxatividade mitigada, por isso admite a interposição de agravo de instrumento quando verificada a urgência decorrente da inutilidade do julgamento da questão no recurso de apelação.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6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(8)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800" dirty="0"/>
              <a:t>7- Embora não haja risco de as partes que confiaram na absoluta taxatividade com interpretação restritiva serem surpreendidas pela tese jurídica firmada neste recurso especial repetitivo, eis que </a:t>
            </a:r>
            <a:r>
              <a:rPr lang="pt-BR" sz="2800" dirty="0">
                <a:solidFill>
                  <a:srgbClr val="0070C0"/>
                </a:solidFill>
              </a:rPr>
              <a:t>somente se cogitará de preclusão nas hipóteses em que o recurso eventualmente interposto pela parte tenha sido admitido pelo Tribunal</a:t>
            </a:r>
            <a:r>
              <a:rPr lang="pt-BR" sz="2800" dirty="0"/>
              <a:t>, estabelece-se neste ato um </a:t>
            </a:r>
            <a:r>
              <a:rPr lang="pt-BR" sz="2800" dirty="0">
                <a:solidFill>
                  <a:srgbClr val="0070C0"/>
                </a:solidFill>
              </a:rPr>
              <a:t>regime de transição</a:t>
            </a:r>
            <a:r>
              <a:rPr lang="pt-BR" sz="2800" dirty="0"/>
              <a:t> que </a:t>
            </a:r>
            <a:r>
              <a:rPr lang="pt-BR" sz="2800" dirty="0">
                <a:solidFill>
                  <a:srgbClr val="0070C0"/>
                </a:solidFill>
              </a:rPr>
              <a:t>modula</a:t>
            </a:r>
            <a:r>
              <a:rPr lang="pt-BR" sz="2800" dirty="0"/>
              <a:t> os efeitos da presente decisão, </a:t>
            </a:r>
            <a:r>
              <a:rPr lang="pt-BR" sz="2800" dirty="0">
                <a:solidFill>
                  <a:srgbClr val="0070C0"/>
                </a:solidFill>
              </a:rPr>
              <a:t>a fim de que a tese jurídica somente seja aplicável às decisões interlocutórias proferidas após a publicação do presente acórdão.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987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(9)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8- Na hipótese, dá-se provimento em parte ao recurso especial para determinar ao TJ/MT que, observados os demais pressupostos de admissibilidade, conheça e dê regular prosseguimento ao agravo de instrumento no que tange à competência.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9- Recurso especial conhecido e provido.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2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Relatora: Ministra Nancy Andrighi.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Nota sobre os votos vencidos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313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NÁLISE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Questões sobre a afetação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2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Questões sobre </a:t>
            </a:r>
            <a:r>
              <a:rPr lang="pt-BR" sz="3200" i="1" dirty="0"/>
              <a:t>amici curiae</a:t>
            </a:r>
            <a:endParaRPr lang="pt-BR" sz="32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2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Análise do quanto julgado</a:t>
            </a:r>
          </a:p>
          <a:p>
            <a:pPr marL="1314450" lvl="1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3200" dirty="0"/>
              <a:t>Voto vencedor</a:t>
            </a:r>
          </a:p>
          <a:p>
            <a:pPr marL="1314450" lvl="1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3200" dirty="0"/>
              <a:t>Votos vencidos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2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Modulação determinada: efeitos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pt-BR" sz="36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71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FAZER?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400" dirty="0"/>
              <a:t>Extrair o máximo de cada uma das hipóteses dos incisos do art. 1.015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4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400" dirty="0"/>
              <a:t>MS contra ato judicial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4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400" dirty="0"/>
              <a:t>Pedidos de reconsideração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4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400" dirty="0"/>
              <a:t>Questões sobre preclusão e o papel da apelação/contrarrazões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400" dirty="0"/>
          </a:p>
          <a:p>
            <a:pPr>
              <a:buClr>
                <a:schemeClr val="bg1">
                  <a:lumMod val="50000"/>
                </a:schemeClr>
              </a:buClr>
            </a:pPr>
            <a:endParaRPr lang="pt-BR" sz="3400" dirty="0"/>
          </a:p>
          <a:p>
            <a:pPr>
              <a:buClr>
                <a:schemeClr val="bg1">
                  <a:lumMod val="50000"/>
                </a:schemeClr>
              </a:buClr>
            </a:pPr>
            <a:endParaRPr lang="pt-BR" sz="34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02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15616" y="566124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www.scarpinellabueno.com</a:t>
            </a:r>
          </a:p>
          <a:p>
            <a:pPr algn="ctr"/>
            <a:r>
              <a:rPr lang="en-US" altLang="pt-BR" sz="2000" b="1" dirty="0">
                <a:solidFill>
                  <a:srgbClr val="C00000"/>
                </a:solidFill>
              </a:rPr>
              <a:t>www.facebook.com/cassioscarpinellabueno</a:t>
            </a:r>
            <a:endParaRPr lang="pt-BR" altLang="pt-BR" sz="2000" b="1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" y="0"/>
            <a:ext cx="9136571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3600" b="1" kern="0" dirty="0">
                <a:solidFill>
                  <a:srgbClr val="C00000"/>
                </a:solidFill>
              </a:rPr>
              <a:t>Muito obrigado !!!!</a:t>
            </a:r>
            <a:endParaRPr lang="pt-BR" sz="4000" b="1" kern="0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8" name="Picture 4" descr="Manual-de-Direito-Processual-Civil---Volume-Unico---5Âª-Edicao">
            <a:extLst>
              <a:ext uri="{FF2B5EF4-FFF2-40B4-BE49-F238E27FC236}">
                <a16:creationId xmlns:a16="http://schemas.microsoft.com/office/drawing/2014/main" id="{7A1565EC-8853-48E0-AAEA-40A5A2836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67" y="2707494"/>
            <a:ext cx="2248218" cy="2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rso-Sistematizado-de-Direito-Processual-Civil-Volume-2---8Âª-Edicao">
            <a:extLst>
              <a:ext uri="{FF2B5EF4-FFF2-40B4-BE49-F238E27FC236}">
                <a16:creationId xmlns:a16="http://schemas.microsoft.com/office/drawing/2014/main" id="{C3150C4E-A097-477F-94FA-8E2E9EB1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61" y="2733746"/>
            <a:ext cx="2100058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rso-Sistematizado-de-Direto-Processual-Civil-Volume-1">
            <a:extLst>
              <a:ext uri="{FF2B5EF4-FFF2-40B4-BE49-F238E27FC236}">
                <a16:creationId xmlns:a16="http://schemas.microsoft.com/office/drawing/2014/main" id="{85D888E0-01FC-4C42-A950-D6408FBF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6" y="918592"/>
            <a:ext cx="2147417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rso-Sistematizado-de-Direito-Processual-Civil-Volume-3---8Âª-Edicao">
            <a:extLst>
              <a:ext uri="{FF2B5EF4-FFF2-40B4-BE49-F238E27FC236}">
                <a16:creationId xmlns:a16="http://schemas.microsoft.com/office/drawing/2014/main" id="{8E1E3CCC-6EDC-4069-A8E2-CB2FB610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88" y="936440"/>
            <a:ext cx="2248219" cy="2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5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sobre o CPC 2015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O CPC 2015</a:t>
            </a:r>
            <a:r>
              <a:rPr lang="en-US" sz="4000" dirty="0"/>
              <a:t> 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dirty="0"/>
              <a:t>Gênese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dirty="0"/>
              <a:t>Notas de processo legislativo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dirty="0"/>
              <a:t>Promessas 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dirty="0"/>
              <a:t>Atualidade</a:t>
            </a:r>
          </a:p>
          <a:p>
            <a:pPr marL="457200" lvl="1" indent="0" eaLnBrk="1" hangingPunct="1">
              <a:buClr>
                <a:srgbClr val="C00000"/>
              </a:buClr>
              <a:buNone/>
            </a:pPr>
            <a:endParaRPr lang="en-US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O sistema recursal do CPC 2015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O “direito jurisprudencial” do CPC 2015</a:t>
            </a:r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01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764703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convite ...</a:t>
            </a:r>
            <a:b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4000" dirty="0"/>
          </a:p>
          <a:p>
            <a:pPr>
              <a:buClr>
                <a:schemeClr val="bg1">
                  <a:lumMod val="50000"/>
                </a:schemeClr>
              </a:buClr>
            </a:pPr>
            <a:endParaRPr lang="pt-BR" sz="36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E90E95-D752-4A8C-9010-6F155158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3284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Agravo de instrumento no CPC 2015 (1)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Art. 1.015.  Cabe agravo de instrumento contra as decisões interlocutórias </a:t>
            </a:r>
            <a:r>
              <a:rPr lang="pt-BR" b="1" dirty="0">
                <a:solidFill>
                  <a:srgbClr val="0070C0"/>
                </a:solidFill>
              </a:rPr>
              <a:t>que versarem sobre</a:t>
            </a:r>
            <a:r>
              <a:rPr lang="pt-BR" dirty="0"/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I - tutelas provisórias;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II - mérito do processo;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III - rejeição da alegação de convenção de arbitragem;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IV - incidente de desconsideração da personalidade jurídica;</a:t>
            </a:r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21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6" y="2"/>
            <a:ext cx="9107994" cy="1011820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Agravo de instrumento no CPC 2015 (2)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-252536" y="1052736"/>
            <a:ext cx="9396535" cy="595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19138" lvl="1" indent="-457200" eaLnBrk="1" hangingPunct="1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150" dirty="0"/>
              <a:t>Art. 1.015.  Cabe agravo de instrumento contra as decisões interlocutórias </a:t>
            </a:r>
            <a:r>
              <a:rPr lang="pt-BR" sz="3150" b="1" dirty="0">
                <a:solidFill>
                  <a:srgbClr val="0070C0"/>
                </a:solidFill>
              </a:rPr>
              <a:t>que versarem sobre:</a:t>
            </a:r>
            <a:r>
              <a:rPr lang="pt-BR" sz="3150" dirty="0"/>
              <a:t> (...)</a:t>
            </a:r>
          </a:p>
          <a:p>
            <a:pPr marL="719138" lvl="1" indent="-457200" eaLnBrk="1" hangingPunct="1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150" dirty="0"/>
              <a:t>V - rejeição do pedido de gratuidade da justiça ou acolhimento do pedido de sua revogação;</a:t>
            </a:r>
          </a:p>
          <a:p>
            <a:pPr marL="719138" lvl="1" indent="-457200" eaLnBrk="1" hangingPunct="1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150" dirty="0"/>
              <a:t>VI - exibição ou posse de documento ou coisa;</a:t>
            </a:r>
          </a:p>
          <a:p>
            <a:pPr marL="719138" lvl="1" indent="-457200" eaLnBrk="1" hangingPunct="1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150" dirty="0"/>
              <a:t>VII - exclusão de litisconsorte;</a:t>
            </a:r>
          </a:p>
          <a:p>
            <a:pPr marL="719138" lvl="1" indent="-457200" eaLnBrk="1" hangingPunct="1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150" dirty="0"/>
              <a:t>VIII - rejeição do pedido de limitação do litisconsórcio;</a:t>
            </a:r>
          </a:p>
          <a:p>
            <a:pPr marL="719138" lvl="1" indent="-457200" eaLnBrk="1" hangingPunct="1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2800" dirty="0"/>
          </a:p>
          <a:p>
            <a:pPr marL="719138" lvl="1" indent="-457200" eaLnBrk="1" hangingPunct="1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2800" dirty="0"/>
          </a:p>
          <a:p>
            <a:pPr marL="342900" indent="-342900" algn="ctr" eaLnBrk="1" hangingPunct="1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77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Agravo de instrumento no CPC 2015 (3)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Art. 1.015.  Cabe agravo de instrumento contra as decisões interlocutórias </a:t>
            </a:r>
            <a:r>
              <a:rPr lang="pt-BR" b="1" dirty="0">
                <a:solidFill>
                  <a:srgbClr val="0070C0"/>
                </a:solidFill>
              </a:rPr>
              <a:t>que versarem sobre:</a:t>
            </a:r>
            <a:r>
              <a:rPr lang="pt-BR" dirty="0"/>
              <a:t> (...)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IX - admissão ou inadmissão de intervenção de terceiros;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X - concessão, modificação ou revogação do efeito suspensivo aos embargos à execução;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XI - redistribuição do ônus da prova nos termos do art. 373, § 1º;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30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Agravo de instrumento no CPC 2015 (4)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Art. 1.015.  Cabe agravo de instrumento contra as decisões interlocutórias </a:t>
            </a:r>
            <a:r>
              <a:rPr lang="pt-BR" b="1" dirty="0">
                <a:solidFill>
                  <a:srgbClr val="0070C0"/>
                </a:solidFill>
              </a:rPr>
              <a:t>que versarem sobre:</a:t>
            </a:r>
            <a:r>
              <a:rPr lang="pt-BR" dirty="0"/>
              <a:t> (...)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XIII - outros casos expressamente referidos em lei.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Parágrafo único.  Também caberá agravo de instrumento contra decisões interlocutórias proferidas na </a:t>
            </a:r>
            <a:r>
              <a:rPr lang="pt-BR" dirty="0">
                <a:solidFill>
                  <a:srgbClr val="0070C0"/>
                </a:solidFill>
              </a:rPr>
              <a:t>fase de liquidação de sentença</a:t>
            </a:r>
            <a:r>
              <a:rPr lang="pt-BR" dirty="0"/>
              <a:t> ou de </a:t>
            </a:r>
            <a:r>
              <a:rPr lang="pt-BR" dirty="0">
                <a:solidFill>
                  <a:srgbClr val="0070C0"/>
                </a:solidFill>
              </a:rPr>
              <a:t>cumprimento de sentença</a:t>
            </a:r>
            <a:r>
              <a:rPr lang="pt-BR" dirty="0"/>
              <a:t>, no </a:t>
            </a:r>
            <a:r>
              <a:rPr lang="pt-BR" dirty="0">
                <a:solidFill>
                  <a:srgbClr val="0070C0"/>
                </a:solidFill>
              </a:rPr>
              <a:t>processo de execução</a:t>
            </a:r>
            <a:r>
              <a:rPr lang="pt-BR" dirty="0"/>
              <a:t> e no </a:t>
            </a:r>
            <a:r>
              <a:rPr lang="pt-BR" dirty="0">
                <a:solidFill>
                  <a:srgbClr val="0070C0"/>
                </a:solidFill>
              </a:rPr>
              <a:t>processo de inventário</a:t>
            </a:r>
            <a:r>
              <a:rPr lang="pt-BR" dirty="0"/>
              <a:t>.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600" dirty="0"/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None/>
            </a:pPr>
            <a:endParaRPr lang="en-US" sz="2400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36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0"/>
            <a:ext cx="9107994" cy="1196751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Dificuldades hermenêuticas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22177" y="1154582"/>
            <a:ext cx="9217025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Rol exaustivo?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Rol exemplificativo?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Possibilidades hermenêuticas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Dificuldades práticas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200" dirty="0"/>
              <a:t>O sistema de preclusões e o novo papel da apelação e das contrarrazões (1009 §§ 1º e 2º)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6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pt-BR" altLang="pt-BR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86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(1)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179512" y="1147596"/>
            <a:ext cx="9144000" cy="55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000" dirty="0"/>
              <a:t>RECURSO ESPECIAL REPRESENTATIVO DE CONTROVÉRSIA. DIREITO PROCESSUAL CIVIL. NATUREZA JURÍDICA DO ROL DO ART. 1.015 DO CPC/2015. IMPUGNAÇÃO IMEDIATA DE DECISÕES INTERLOCUTÓRIAS NÃO PREVISTAS NOS INCISOS DO REFERIDO DISPOSITIVO LEGAL. POSSIBILIDADE. </a:t>
            </a:r>
            <a:r>
              <a:rPr lang="pt-BR" sz="3000" dirty="0">
                <a:solidFill>
                  <a:srgbClr val="0070C0"/>
                </a:solidFill>
              </a:rPr>
              <a:t>TAXATIVIDADE MITIGADA. EXCEPCIONALIDADE DA IMPUGNAÇÃO FORA DAS HIPÓTESES PREVISTAS EM LEI. REQUISITOS.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76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1052736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 1.696.396/MT e 1.704.520/MT (2)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54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800" dirty="0"/>
              <a:t> </a:t>
            </a:r>
            <a:r>
              <a:rPr lang="pt-BR" sz="3200" dirty="0"/>
              <a:t>1- </a:t>
            </a:r>
            <a:r>
              <a:rPr lang="pt-BR" sz="3200" dirty="0">
                <a:solidFill>
                  <a:srgbClr val="0070C0"/>
                </a:solidFill>
              </a:rPr>
              <a:t>O propósito do presente recurso especial</a:t>
            </a:r>
            <a:r>
              <a:rPr lang="pt-BR" sz="3200" dirty="0"/>
              <a:t>, processado e julgado sob o rito dos recursos repetitivos, </a:t>
            </a:r>
            <a:r>
              <a:rPr lang="pt-BR" sz="3200" dirty="0">
                <a:solidFill>
                  <a:srgbClr val="0070C0"/>
                </a:solidFill>
              </a:rPr>
              <a:t>é definir a natureza jurídica do rol do art. 1.015 do CPC/15 e verificar a possibilidade de sua interpretação extensiva, analógica ou exemplificativa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70C0"/>
                </a:solidFill>
              </a:rPr>
              <a:t>a fim de admitir a interposição de agravo de instrumento contra decisão interlocutória que verse sobre hipóteses não expressamente previstas nos incisos do referido dispositivo legal.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2011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937</Words>
  <Application>Microsoft Office PowerPoint</Application>
  <PresentationFormat>Apresentação na tela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Design padrão</vt:lpstr>
      <vt:lpstr>AGRAVO DE INSTRUMENTO na mais recente jurisprudência do STJ:  seu impacto na prática forense</vt:lpstr>
      <vt:lpstr>Nota sobre o CPC 2015</vt:lpstr>
      <vt:lpstr>Agravo de instrumento no CPC 2015 (1)</vt:lpstr>
      <vt:lpstr>Agravo de instrumento no CPC 2015 (2)</vt:lpstr>
      <vt:lpstr>Agravo de instrumento no CPC 2015 (3)</vt:lpstr>
      <vt:lpstr>Agravo de instrumento no CPC 2015 (4)</vt:lpstr>
      <vt:lpstr>Dificuldades hermenêuticas</vt:lpstr>
      <vt:lpstr>REsp 1.696.396/MT e 1.704.520/MT (1)</vt:lpstr>
      <vt:lpstr>REsp 1.696.396/MT e 1.704.520/MT (2)</vt:lpstr>
      <vt:lpstr>REsp 1.696.396/MT e 1.704.520/MT (3)</vt:lpstr>
      <vt:lpstr>REsp 1.696.396/MT e 1.704.520/MT (4)</vt:lpstr>
      <vt:lpstr>REsp 1.696.396/MT e 1.704.520/MT (5)</vt:lpstr>
      <vt:lpstr>REsp 1.696.396/MT e 1.704.520/MT (6)</vt:lpstr>
      <vt:lpstr>REsp 1.696.396/MT e 1.704.520/MT (7)</vt:lpstr>
      <vt:lpstr>REsp 1.696.396/MT e 1.704.520/MT (8)</vt:lpstr>
      <vt:lpstr>REsp 1.696.396/MT e 1.704.520/MT (9)</vt:lpstr>
      <vt:lpstr>ANÁLISE</vt:lpstr>
      <vt:lpstr>O QUE FAZER?</vt:lpstr>
      <vt:lpstr>Apresentação do PowerPoint</vt:lpstr>
      <vt:lpstr> Um convite 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Cassio</cp:lastModifiedBy>
  <cp:revision>277</cp:revision>
  <cp:lastPrinted>2017-06-30T09:41:53Z</cp:lastPrinted>
  <dcterms:created xsi:type="dcterms:W3CDTF">2007-03-23T14:32:10Z</dcterms:created>
  <dcterms:modified xsi:type="dcterms:W3CDTF">2019-02-19T19:40:32Z</dcterms:modified>
</cp:coreProperties>
</file>